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8" r:id="rId3"/>
    <p:sldId id="263" r:id="rId4"/>
    <p:sldId id="269" r:id="rId5"/>
    <p:sldId id="260" r:id="rId6"/>
    <p:sldId id="261" r:id="rId7"/>
    <p:sldId id="262" r:id="rId8"/>
    <p:sldId id="265" r:id="rId9"/>
    <p:sldId id="264" r:id="rId10"/>
    <p:sldId id="266" r:id="rId11"/>
    <p:sldId id="267" r:id="rId12"/>
    <p:sldId id="268" r:id="rId13"/>
    <p:sldId id="270" r:id="rId14"/>
    <p:sldId id="271" r:id="rId15"/>
    <p:sldId id="272" r:id="rId16"/>
    <p:sldId id="273" r:id="rId17"/>
    <p:sldId id="274" r:id="rId18"/>
    <p:sldId id="276" r:id="rId19"/>
    <p:sldId id="280" r:id="rId20"/>
    <p:sldId id="277" r:id="rId21"/>
    <p:sldId id="278" r:id="rId22"/>
    <p:sldId id="279" r:id="rId23"/>
    <p:sldId id="281" r:id="rId24"/>
    <p:sldId id="275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ACFF"/>
    <a:srgbClr val="FF8F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693" autoAdjust="0"/>
  </p:normalViewPr>
  <p:slideViewPr>
    <p:cSldViewPr snapToGrid="0">
      <p:cViewPr varScale="1">
        <p:scale>
          <a:sx n="124" d="100"/>
          <a:sy n="124" d="100"/>
        </p:scale>
        <p:origin x="389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0B9E29-6265-4986-974D-A44FE07D1C16}" type="datetimeFigureOut">
              <a:rPr lang="zh-CN" altLang="en-US" smtClean="0"/>
              <a:t>2023-01-15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A9DCDC-6E4B-4E1E-BBCD-3ECDDE248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6883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此处罗利的是一些非常经典的模型。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9DCDC-6E4B-4E1E-BBCD-3ECDDE248B8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67455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9DCDC-6E4B-4E1E-BBCD-3ECDDE248B8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2205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3E3F66-D6C8-9052-DD24-A099BDA9F5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BFC6CB7-461B-EA91-B8CA-8EAA8F2A4E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867BD29-F340-C633-BF6B-ADEFF037C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24B0-E1AB-43E7-B5CE-0A809BF355F5}" type="datetimeFigureOut">
              <a:rPr lang="zh-CN" altLang="en-US" smtClean="0"/>
              <a:t>2023-01-15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FC83F7-84F6-EACE-DA87-0E44F5929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C25C7C5-BB6B-11D1-43E5-D582508FD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39BE0-42BA-4740-99ED-588470324D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8065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46F95B-B035-EAA7-A965-C6668F800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ED6599-B1CB-A7B3-9584-E93BB46946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85BA10-CD8C-11E1-71A1-E2E9B5BD7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24B0-E1AB-43E7-B5CE-0A809BF355F5}" type="datetimeFigureOut">
              <a:rPr lang="zh-CN" altLang="en-US" smtClean="0"/>
              <a:t>2023-01-15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D1B0E1-931E-F394-51B9-42651C85B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766389-8FCB-16B9-3ED1-3332AE781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39BE0-42BA-4740-99ED-588470324D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1108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EB97980-7D10-D649-AD50-156A152768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65E33B0-8D80-A33A-97F3-D45FCCDB6A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99A8F0-A50D-729E-3BB1-C6135BFBF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24B0-E1AB-43E7-B5CE-0A809BF355F5}" type="datetimeFigureOut">
              <a:rPr lang="zh-CN" altLang="en-US" smtClean="0"/>
              <a:t>2023-01-15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73C8DC-6EF1-F6DF-A138-EF1E4AE29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7B2604-856A-7619-37F6-0E607095B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39BE0-42BA-4740-99ED-588470324D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843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4CED0C-5871-FE94-7002-CB08D6DF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1DFD92-0197-1996-28CC-A9FC6C30B0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890F47-D2F6-865B-347C-9DDCAD206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24B0-E1AB-43E7-B5CE-0A809BF355F5}" type="datetimeFigureOut">
              <a:rPr lang="zh-CN" altLang="en-US" smtClean="0"/>
              <a:t>2023-01-15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25AD6E-4E04-A5AB-E35F-2A1D02911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D52CC6-D629-961C-EEC6-619618F59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39BE0-42BA-4740-99ED-588470324D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3912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A9D124-B901-26D7-37E9-9B9405485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70877A-1970-8BCE-627A-595DA1765A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08AB6B-075B-FFDE-0CBE-2E3992E6A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24B0-E1AB-43E7-B5CE-0A809BF355F5}" type="datetimeFigureOut">
              <a:rPr lang="zh-CN" altLang="en-US" smtClean="0"/>
              <a:t>2023-01-15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F84728-A1E4-B2D3-D948-33DDC2A39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FB3225-408C-A019-3CCA-54B0DBC34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39BE0-42BA-4740-99ED-588470324D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8894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CA3AEB-5654-A9E7-0006-1107796D4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717176-D6D8-DDC3-8C05-A087363B8F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0BF4A43-15AC-D208-0BA3-FBAEC6606E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B17C72D-F3BD-7C78-ADCA-FC32FF653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24B0-E1AB-43E7-B5CE-0A809BF355F5}" type="datetimeFigureOut">
              <a:rPr lang="zh-CN" altLang="en-US" smtClean="0"/>
              <a:t>2023-01-15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D929D4E-8922-50A8-48BF-44466BCC2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8D6ED1D-D48D-833E-0B1D-A1285C9B3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39BE0-42BA-4740-99ED-588470324D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7100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8F9100-6163-48BF-4D93-BAD97095E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2050AC-E321-7B85-8C74-BEF542C023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B88B7A1-D085-D33E-8903-60EF206DA9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00E27D1-DA36-31D4-7DEF-9F56AA9F4C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C2E8397-8D28-1A97-1EC7-DFF7EA23C7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E5D5251-53FA-04B1-C061-3F72185F3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24B0-E1AB-43E7-B5CE-0A809BF355F5}" type="datetimeFigureOut">
              <a:rPr lang="zh-CN" altLang="en-US" smtClean="0"/>
              <a:t>2023-01-15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8A6A9CE-2019-AE53-8573-646F80875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EFBDD38-3380-D143-BBCF-19EC09C3D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39BE0-42BA-4740-99ED-588470324D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5342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E0E75C-B744-ECDD-E603-B4F431D4C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CAC107D-2CCA-6968-7207-1B7DC0DD7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24B0-E1AB-43E7-B5CE-0A809BF355F5}" type="datetimeFigureOut">
              <a:rPr lang="zh-CN" altLang="en-US" smtClean="0"/>
              <a:t>2023-01-15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0798F2A-265F-107D-B73D-6A9FBDB8F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4369276-CD40-9325-0A18-DDB95F0C0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39BE0-42BA-4740-99ED-588470324D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8695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32B8D05-8D2A-7632-8A09-F8244DD16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24B0-E1AB-43E7-B5CE-0A809BF355F5}" type="datetimeFigureOut">
              <a:rPr lang="zh-CN" altLang="en-US" smtClean="0"/>
              <a:t>2023-01-15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015A3CF-B619-B002-04F9-4264A81E1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B05D298-138C-00B3-6B0C-C72685286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39BE0-42BA-4740-99ED-588470324D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4958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846B4E-1D91-1163-38B5-72F7984C8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E5EFA4-2B8B-F1D7-2C6D-E6FE768FC5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EA606B0-D87B-C31C-A7CD-592B4772D4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46AC153-2361-FF65-C846-FCBB22F61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24B0-E1AB-43E7-B5CE-0A809BF355F5}" type="datetimeFigureOut">
              <a:rPr lang="zh-CN" altLang="en-US" smtClean="0"/>
              <a:t>2023-01-15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00B643-BC9A-EA54-D37D-2A704F8FB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D594262-3AD6-8ECA-167F-58CB16F63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39BE0-42BA-4740-99ED-588470324D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2422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A575D0-098A-53C3-9A75-1D22FF7AC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36ADC06-06A6-819C-0DF5-85E90DC4A2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9910A84-DE61-385E-561B-AF615D8ECE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86B92A-CE28-5385-3999-FA04475F3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24B0-E1AB-43E7-B5CE-0A809BF355F5}" type="datetimeFigureOut">
              <a:rPr lang="zh-CN" altLang="en-US" smtClean="0"/>
              <a:t>2023-01-15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6F31346-9C4C-3049-4F5C-DDDC677BD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E30D64C-CC82-9E36-5957-7A9ED2C39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39BE0-42BA-4740-99ED-588470324D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8476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C2AB5B9-8710-C4FF-9AEC-1BE26A796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5EAC24-5F04-3EDF-F807-5891DD909B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790388-5A4F-A183-0224-4B4B0BC54E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9524B0-E1AB-43E7-B5CE-0A809BF355F5}" type="datetimeFigureOut">
              <a:rPr lang="zh-CN" altLang="en-US" smtClean="0"/>
              <a:t>2023-01-15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B19574-63B7-10F5-B4EE-1B0CC96D54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08FC9F-56DB-C51F-3CF5-F3CFF07AF7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839BE0-42BA-4740-99ED-588470324D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3500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5FC07B-C40F-DAC4-78D4-15A0A9A83E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1782" y="1264635"/>
            <a:ext cx="9788435" cy="2387600"/>
          </a:xfrm>
        </p:spPr>
        <p:txBody>
          <a:bodyPr>
            <a:normAutofit/>
          </a:bodyPr>
          <a:lstStyle/>
          <a:p>
            <a:pPr algn="l"/>
            <a:r>
              <a:rPr lang="en-US" altLang="zh-CN" sz="3200" dirty="0"/>
              <a:t>Scored-Based Diffusion Models for </a:t>
            </a:r>
            <a:br>
              <a:rPr lang="en-US" altLang="zh-CN" sz="3200" dirty="0"/>
            </a:br>
            <a:r>
              <a:rPr lang="en-US" altLang="zh-CN" sz="3200" dirty="0"/>
              <a:t>		      Detail-Preserving Point Cloud Denoising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2284237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D6B289A2-B559-54F3-EED2-E948A203B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724" y="3660603"/>
            <a:ext cx="7058078" cy="251812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Differentiable Manifold Reconstruction</a:t>
            </a:r>
            <a:endParaRPr lang="zh-CN" altLang="en-US" sz="24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8D2970-1789-588B-C56F-8117BD41F494}"/>
              </a:ext>
            </a:extLst>
          </p:cNvPr>
          <p:cNvSpPr txBox="1"/>
          <p:nvPr/>
        </p:nvSpPr>
        <p:spPr>
          <a:xfrm>
            <a:off x="844730" y="1476103"/>
            <a:ext cx="5154678" cy="2032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Using </a:t>
            </a:r>
            <a:r>
              <a:rPr lang="en-US" altLang="zh-CN" b="1" dirty="0"/>
              <a:t>underlying manifold </a:t>
            </a:r>
            <a:r>
              <a:rPr lang="en-US" altLang="zh-CN" dirty="0"/>
              <a:t>from differentiable subsampled points and their </a:t>
            </a:r>
            <a:r>
              <a:rPr lang="en-US" altLang="zh-CN" b="1" dirty="0"/>
              <a:t>neighborhood feature</a:t>
            </a:r>
            <a:r>
              <a:rPr lang="en-US" altLang="zh-CN" dirty="0"/>
              <a:t> to capture intrinsic surface structures.</a:t>
            </a:r>
          </a:p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Using </a:t>
            </a:r>
            <a:r>
              <a:rPr lang="en-US" altLang="zh-CN" dirty="0" err="1"/>
              <a:t>upsampling</a:t>
            </a:r>
            <a:r>
              <a:rPr lang="en-US" altLang="zh-CN" dirty="0"/>
              <a:t> method to sample points from the manifold.</a:t>
            </a:r>
          </a:p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Low-noise point cloud only.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3.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Existing Works (Point Cloud Denoising)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5B5A458-6F41-9564-54CC-8182BC6D1436}"/>
              </a:ext>
            </a:extLst>
          </p:cNvPr>
          <p:cNvSpPr txBox="1"/>
          <p:nvPr/>
        </p:nvSpPr>
        <p:spPr>
          <a:xfrm>
            <a:off x="612864" y="6126481"/>
            <a:ext cx="6080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Luo, </a:t>
            </a:r>
            <a:r>
              <a:rPr lang="en-US" altLang="zh-CN" sz="1200" b="0" i="0" dirty="0" err="1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Shitong</a:t>
            </a:r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, and Wei Hu. "Differentiable manifold reconstruction for point cloud denoising." Proceedings of the 28th ACM international conference on multimedia. 2020.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4E40D22-7A61-697A-0DEE-88F6FE3F0E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1193" y="902522"/>
            <a:ext cx="4422527" cy="2976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575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Score-based Method</a:t>
            </a:r>
            <a:endParaRPr lang="zh-CN" altLang="en-US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8D2970-1789-588B-C56F-8117BD41F494}"/>
                  </a:ext>
                </a:extLst>
              </p:cNvPr>
              <p:cNvSpPr txBox="1"/>
              <p:nvPr/>
            </p:nvSpPr>
            <p:spPr>
              <a:xfrm>
                <a:off x="844729" y="1476103"/>
                <a:ext cx="5406009" cy="31356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dirty="0"/>
                  <a:t>Define the noise point cloud as the convolution of a clean point cloud distribution and a noise distribution.</a:t>
                </a:r>
              </a:p>
              <a:p>
                <a:pPr marL="742950" lvl="1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𝑐𝑙𝑒𝑎𝑟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altLang="zh-CN" dirty="0"/>
              </a:p>
              <a:p>
                <a:pPr marL="285750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dirty="0"/>
                  <a:t>Using Log-likelihood estimators to describe the descent gradient.</a:t>
                </a:r>
              </a:p>
              <a:p>
                <a:pPr marL="742950" lvl="1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𝑜𝑓𝑓𝑠𝑒𝑡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)=</m:t>
                    </m:r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altLang="zh-CN" b="1" i="0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𝐱</m:t>
                        </m:r>
                      </m:sub>
                    </m:sSub>
                    <m:r>
                      <m:rPr>
                        <m:sty m:val="p"/>
                      </m:rPr>
                      <a:rPr lang="en-US" altLang="zh-CN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log</m:t>
                    </m:r>
                    <m:r>
                      <a:rPr lang="en-US" altLang="zh-CN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d>
                      <m:d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b="0" i="0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p</m:t>
                        </m:r>
                        <m:r>
                          <a:rPr lang="en-US" altLang="zh-CN" b="0" i="0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</m:t>
                        </m:r>
                        <m:r>
                          <m:rPr>
                            <m:sty m:val="p"/>
                          </m:rPr>
                          <a:rPr lang="en-US" altLang="zh-CN" b="0" i="0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</m:e>
                    </m:d>
                    <m:d>
                      <m:d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1" i="0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𝐱</m:t>
                        </m:r>
                      </m:e>
                    </m:d>
                    <m:r>
                      <a:rPr lang="en-US" altLang="zh-CN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en-US" altLang="zh-CN" dirty="0"/>
              </a:p>
              <a:p>
                <a:pPr marL="285750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b="1" dirty="0"/>
                  <a:t>High-detail</a:t>
                </a:r>
                <a:r>
                  <a:rPr lang="en-US" altLang="zh-CN" dirty="0"/>
                  <a:t> denoising results can be generated in </a:t>
                </a:r>
                <a:r>
                  <a:rPr lang="en-US" altLang="zh-CN" b="1" dirty="0"/>
                  <a:t>different types of noise</a:t>
                </a:r>
                <a:r>
                  <a:rPr lang="en-US" altLang="zh-CN" dirty="0"/>
                  <a:t>.</a:t>
                </a: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8D2970-1789-588B-C56F-8117BD41F4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729" y="1476103"/>
                <a:ext cx="5406009" cy="3135602"/>
              </a:xfrm>
              <a:prstGeom prst="rect">
                <a:avLst/>
              </a:prstGeom>
              <a:blipFill>
                <a:blip r:embed="rId2"/>
                <a:stretch>
                  <a:fillRect l="-790" t="-1165" r="-2144" b="-194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3.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Existing Works (Point Cloud Denoising)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5B5A458-6F41-9564-54CC-8182BC6D1436}"/>
              </a:ext>
            </a:extLst>
          </p:cNvPr>
          <p:cNvSpPr txBox="1"/>
          <p:nvPr/>
        </p:nvSpPr>
        <p:spPr>
          <a:xfrm>
            <a:off x="612864" y="6126481"/>
            <a:ext cx="6080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Luo, </a:t>
            </a:r>
            <a:r>
              <a:rPr lang="en-US" altLang="zh-CN" sz="1200" b="0" i="0" dirty="0" err="1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Shitong</a:t>
            </a:r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, and Wei Hu. "Score-based point cloud denoising." Proceedings of the IEEE/CVF International Conference on Computer Vision. 2021.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A1D1498-36D2-EC31-A792-086671C51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4181" y="912800"/>
            <a:ext cx="3705253" cy="274133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4753175-E6C6-E2B8-3002-D31410C8E6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738" y="4127945"/>
            <a:ext cx="4286552" cy="172776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F6DDAFD-292E-CAB0-E8C0-569B1F123B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3206" y="4789740"/>
            <a:ext cx="3669036" cy="1065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564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Denoising Diffusion Restoration Models, DDRM</a:t>
            </a:r>
            <a:endParaRPr lang="zh-CN" altLang="en-US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8D2970-1789-588B-C56F-8117BD41F494}"/>
                  </a:ext>
                </a:extLst>
              </p:cNvPr>
              <p:cNvSpPr txBox="1"/>
              <p:nvPr/>
            </p:nvSpPr>
            <p:spPr>
              <a:xfrm>
                <a:off x="844729" y="1476103"/>
                <a:ext cx="5406009" cy="21609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dirty="0"/>
                  <a:t>Linear inverse problems:</a:t>
                </a:r>
              </a:p>
              <a:p>
                <a:pPr marL="742950" lvl="1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1" i="0" smtClean="0">
                        <a:latin typeface="Cambria Math" panose="02040503050406030204" pitchFamily="18" charset="0"/>
                      </a:rPr>
                      <m:t>𝐇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b="1" i="0" smtClean="0">
                        <a:latin typeface="Cambria Math" panose="02040503050406030204" pitchFamily="18" charset="0"/>
                      </a:rPr>
                      <m:t>𝐇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1" i="0" smtClean="0">
                        <a:latin typeface="Cambria Math" panose="02040503050406030204" pitchFamily="18" charset="0"/>
                      </a:rPr>
                      <m:t>𝐔</m:t>
                    </m:r>
                    <m:r>
                      <a:rPr lang="en-US" altLang="zh-CN" b="1" i="0" smtClean="0">
                        <a:latin typeface="Cambria Math" panose="02040503050406030204" pitchFamily="18" charset="0"/>
                      </a:rPr>
                      <m:t>𝚺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1" i="0" smtClean="0">
                            <a:latin typeface="Cambria Math" panose="02040503050406030204" pitchFamily="18" charset="0"/>
                          </a:rPr>
                          <m:t>𝐕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en-US" altLang="zh-CN" dirty="0"/>
              </a:p>
              <a:p>
                <a:pPr marL="285750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dirty="0"/>
                  <a:t>DDRM is an efficient pseudo-inverse based </a:t>
                </a:r>
                <a:r>
                  <a:rPr lang="en-US" altLang="zh-CN" b="1" dirty="0"/>
                  <a:t>unsupervised</a:t>
                </a:r>
                <a:r>
                  <a:rPr lang="en-US" altLang="zh-CN" dirty="0"/>
                  <a:t> inverse sampling solver.</a:t>
                </a:r>
              </a:p>
              <a:p>
                <a:pPr marL="285750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dirty="0"/>
                  <a:t>Use the </a:t>
                </a:r>
                <a:r>
                  <a:rPr lang="en-US" altLang="zh-CN" b="1" dirty="0"/>
                  <a:t>input measurement y </a:t>
                </a:r>
                <a:r>
                  <a:rPr lang="en-US" altLang="zh-CN" dirty="0"/>
                  <a:t>to quickly recover the </a:t>
                </a:r>
                <a:r>
                  <a:rPr lang="en-US" altLang="zh-CN" b="1" dirty="0"/>
                  <a:t>signal x</a:t>
                </a:r>
                <a:r>
                  <a:rPr lang="en-US" altLang="zh-CN" dirty="0"/>
                  <a:t>.</a:t>
                </a: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8D2970-1789-588B-C56F-8117BD41F4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729" y="1476103"/>
                <a:ext cx="5406009" cy="2160976"/>
              </a:xfrm>
              <a:prstGeom prst="rect">
                <a:avLst/>
              </a:prstGeom>
              <a:blipFill>
                <a:blip r:embed="rId2"/>
                <a:stretch>
                  <a:fillRect l="-790" t="-1690" b="-338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4.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Existing Works (Diffusion Image Denoising)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5B5A458-6F41-9564-54CC-8182BC6D1436}"/>
              </a:ext>
            </a:extLst>
          </p:cNvPr>
          <p:cNvSpPr txBox="1"/>
          <p:nvPr/>
        </p:nvSpPr>
        <p:spPr>
          <a:xfrm>
            <a:off x="612864" y="6126481"/>
            <a:ext cx="6080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Kawar, Bahjat, et al. "Denoising diffusion restoration models." arXiv preprint arXiv:2201.11793 (2022).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25006F1-2E88-1467-824C-C39D5CC227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6651" y="1271562"/>
            <a:ext cx="4960620" cy="245119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2F7B0FD-9931-64E5-1D94-5EC630F4AE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6263" y="3992696"/>
            <a:ext cx="6812870" cy="2133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4786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PET image denoising based on DDPM, Pet-DDPM</a:t>
            </a:r>
            <a:endParaRPr lang="zh-CN" altLang="en-US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8D2970-1789-588B-C56F-8117BD41F494}"/>
                  </a:ext>
                </a:extLst>
              </p:cNvPr>
              <p:cNvSpPr txBox="1"/>
              <p:nvPr/>
            </p:nvSpPr>
            <p:spPr>
              <a:xfrm>
                <a:off x="844729" y="1476103"/>
                <a:ext cx="5406009" cy="20327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dirty="0"/>
                  <a:t>Pet-DDPM is a medical image denoising method.</a:t>
                </a:r>
              </a:p>
              <a:p>
                <a:pPr marL="285750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dirty="0"/>
                  <a:t>This method uses a </a:t>
                </a:r>
                <a:r>
                  <a:rPr lang="en-US" altLang="zh-CN" b="1" dirty="0"/>
                  <a:t>prior data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𝒑𝒓𝒊𝒐𝒓</m:t>
                        </m:r>
                      </m:sub>
                    </m:sSub>
                  </m:oMath>
                </a14:m>
                <a:r>
                  <a:rPr lang="en-US" altLang="zh-CN" b="1" dirty="0"/>
                  <a:t> </a:t>
                </a:r>
                <a:r>
                  <a:rPr lang="en-US" altLang="zh-CN" dirty="0"/>
                  <a:t>and</a:t>
                </a:r>
                <a:r>
                  <a:rPr lang="en-US" altLang="zh-CN" b="1" dirty="0"/>
                  <a:t> measurement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𝒏𝒐𝒊𝒔𝒆</m:t>
                        </m:r>
                      </m:sub>
                    </m:sSub>
                  </m:oMath>
                </a14:m>
                <a:r>
                  <a:rPr lang="en-US" altLang="zh-CN" dirty="0"/>
                  <a:t> to support noise prediction in the sampling process.</a:t>
                </a:r>
              </a:p>
              <a:p>
                <a:pPr marL="742950" lvl="1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dirty="0"/>
                  <a:t>The prior data is the patient's previous medical images.</a:t>
                </a: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8D2970-1789-588B-C56F-8117BD41F4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729" y="1476103"/>
                <a:ext cx="5406009" cy="2032736"/>
              </a:xfrm>
              <a:prstGeom prst="rect">
                <a:avLst/>
              </a:prstGeom>
              <a:blipFill>
                <a:blip r:embed="rId2"/>
                <a:stretch>
                  <a:fillRect l="-790" t="-1796" b="-35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4.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Existing Works (Diffusion Image Denoising)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5B5A458-6F41-9564-54CC-8182BC6D1436}"/>
              </a:ext>
            </a:extLst>
          </p:cNvPr>
          <p:cNvSpPr txBox="1"/>
          <p:nvPr/>
        </p:nvSpPr>
        <p:spPr>
          <a:xfrm>
            <a:off x="612864" y="6126481"/>
            <a:ext cx="6080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Gong, </a:t>
            </a:r>
            <a:r>
              <a:rPr lang="en-US" altLang="zh-CN" sz="1200" b="0" i="0" dirty="0" err="1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Kuang</a:t>
            </a:r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, et al. "PET image denoising based on denoising diffusion probabilistic models." </a:t>
            </a:r>
            <a:r>
              <a:rPr lang="en-US" altLang="zh-CN" sz="1200" b="0" i="0" dirty="0" err="1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arXiv</a:t>
            </a:r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 preprint arXiv:2209.06167 (2022).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0C76CD4-C9DF-EDC8-C469-11F800AA9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3124" y="1476103"/>
            <a:ext cx="5129066" cy="162329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F47DA355-02BB-5AC9-530F-78026694E328}"/>
                  </a:ext>
                </a:extLst>
              </p:cNvPr>
              <p:cNvSpPr txBox="1"/>
              <p:nvPr/>
            </p:nvSpPr>
            <p:spPr>
              <a:xfrm>
                <a:off x="844729" y="3660604"/>
                <a:ext cx="6248505" cy="50629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b>
                              <m:sSubPr>
                                <m:ctrlPr>
                                  <a:rPr lang="en-US" altLang="zh-CN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 smtClean="0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rad>
                      </m:den>
                    </m:f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begChr m:val="["/>
                        <m:endChr m:val="]"/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altLang="zh-CN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  <m:sub>
                                <m:r>
                                  <a:rPr lang="en-US" altLang="zh-CN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en-US" altLang="zh-CN" i="1" smtClean="0"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b>
                                  <m:sSub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𝛼</m:t>
                                    </m:r>
                                  </m:e>
                                  <m:sub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rad>
                          </m:den>
                        </m:f>
                        <m:r>
                          <m:rPr>
                            <m:lit/>
                          </m:rPr>
                          <a:rPr lang="en-US" altLang="zh-CN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zh-CN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𝜀</m:t>
                            </m:r>
                          </m:e>
                          <m:sub>
                            <m:r>
                              <a:rPr lang="en-US" altLang="zh-CN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acc>
                              <m:accPr>
                                <m:chr m:val="̂"/>
                                <m:ctrlPr>
                                  <a:rPr lang="en-US" altLang="zh-CN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sub>
                        </m:sSub>
                        <m:d>
                          <m:dPr>
                            <m:ctrlPr>
                              <a:rPr lang="en-US" altLang="zh-CN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altLang="zh-CN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altLang="zh-CN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𝑝𝑟𝑖𝑜𝑟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altLang="zh-CN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US" altLang="zh-CN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zh-CN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  <m:sup>
                            <m:r>
                              <a:rPr lang="en-US" altLang="zh-CN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num>
                      <m:den>
                        <m:sSubSup>
                          <m:sSubSupPr>
                            <m:ctrlPr>
                              <a:rPr lang="en-US" altLang="zh-CN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zh-CN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  <m:sup>
                            <m:r>
                              <a:rPr lang="en-US" altLang="zh-CN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den>
                    </m:f>
                    <m:d>
                      <m:dPr>
                        <m:ctrlPr>
                          <a:rPr lang="en-US" altLang="zh-CN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𝑛𝑜𝑖𝑠𝑒</m:t>
                            </m:r>
                          </m:sub>
                        </m:sSub>
                        <m:r>
                          <a:rPr lang="en-US" altLang="zh-CN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zh-CN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zh-CN" altLang="en-US" dirty="0"/>
                  <a:t> </a:t>
                </a: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F47DA355-02BB-5AC9-530F-78026694E3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729" y="3660604"/>
                <a:ext cx="6248505" cy="50629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1153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08133AC0-FDDB-7280-183A-DB82B00110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729" y="3429000"/>
            <a:ext cx="7353937" cy="279678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Solving Noisy Inverse Problems Stochastically, SNIPS</a:t>
            </a:r>
            <a:endParaRPr lang="zh-CN" altLang="en-US" sz="24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8D2970-1789-588B-C56F-8117BD41F494}"/>
              </a:ext>
            </a:extLst>
          </p:cNvPr>
          <p:cNvSpPr txBox="1"/>
          <p:nvPr/>
        </p:nvSpPr>
        <p:spPr>
          <a:xfrm>
            <a:off x="844729" y="1476103"/>
            <a:ext cx="5406009" cy="1750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SNIPS is a </a:t>
            </a:r>
            <a:r>
              <a:rPr lang="en-US" altLang="zh-CN" b="1" dirty="0"/>
              <a:t>Score-based method</a:t>
            </a:r>
            <a:r>
              <a:rPr lang="en-US" altLang="zh-CN" dirty="0"/>
              <a:t>.</a:t>
            </a:r>
          </a:p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SVD-based pseudo-inverse </a:t>
            </a:r>
            <a:r>
              <a:rPr lang="en-US" altLang="zh-CN" b="1" dirty="0"/>
              <a:t>solves linear inverse problems</a:t>
            </a:r>
            <a:r>
              <a:rPr lang="en-US" altLang="zh-CN" dirty="0"/>
              <a:t>. </a:t>
            </a:r>
          </a:p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Denoising process is accomplished using Score-based Method.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5.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Existing Works (Other works)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5B5A458-6F41-9564-54CC-8182BC6D1436}"/>
              </a:ext>
            </a:extLst>
          </p:cNvPr>
          <p:cNvSpPr txBox="1"/>
          <p:nvPr/>
        </p:nvSpPr>
        <p:spPr>
          <a:xfrm>
            <a:off x="612864" y="6126481"/>
            <a:ext cx="6080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Kawar, </a:t>
            </a:r>
            <a:r>
              <a:rPr lang="en-US" altLang="zh-CN" sz="1200" b="0" i="0" dirty="0" err="1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Bahjat</a:t>
            </a:r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, Gregory </a:t>
            </a:r>
            <a:r>
              <a:rPr lang="en-US" altLang="zh-CN" sz="1200" b="0" i="0" dirty="0" err="1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Vaksman</a:t>
            </a:r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, and Michael </a:t>
            </a:r>
            <a:r>
              <a:rPr lang="en-US" altLang="zh-CN" sz="1200" b="0" i="0" dirty="0" err="1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Elad</a:t>
            </a:r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. "SNIPS: Solving noisy inverse problems stochastically." Advances in Neural Information Processing Systems 34 (2021): 21757-21769.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F778220-5FF6-1C2E-AB3E-51ED11B91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0682" y="1192901"/>
            <a:ext cx="4348696" cy="2317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1190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Image-to-Image Diffusion Models, Palette</a:t>
            </a:r>
            <a:endParaRPr lang="zh-CN" altLang="en-US" sz="24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8D2970-1789-588B-C56F-8117BD41F494}"/>
              </a:ext>
            </a:extLst>
          </p:cNvPr>
          <p:cNvSpPr txBox="1"/>
          <p:nvPr/>
        </p:nvSpPr>
        <p:spPr>
          <a:xfrm>
            <a:off x="844729" y="1476103"/>
            <a:ext cx="5406009" cy="2314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Palette is a </a:t>
            </a:r>
            <a:r>
              <a:rPr lang="en-US" altLang="zh-CN" b="1" dirty="0"/>
              <a:t>multi-task</a:t>
            </a:r>
            <a:r>
              <a:rPr lang="en-US" altLang="zh-CN" dirty="0"/>
              <a:t> diffusion model.</a:t>
            </a:r>
          </a:p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It is a unified framework for image-to-image translation based on </a:t>
            </a:r>
            <a:r>
              <a:rPr lang="en-US" altLang="zh-CN" b="1" dirty="0"/>
              <a:t>conditional diffusion models</a:t>
            </a:r>
            <a:r>
              <a:rPr lang="en-US" altLang="zh-CN" dirty="0"/>
              <a:t>. </a:t>
            </a:r>
          </a:p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They found that the ImageNet unified evaluation protocol was also applicable to the Diffusion image processing task.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5.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Existing Works (Other works)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5B5A458-6F41-9564-54CC-8182BC6D1436}"/>
              </a:ext>
            </a:extLst>
          </p:cNvPr>
          <p:cNvSpPr txBox="1"/>
          <p:nvPr/>
        </p:nvSpPr>
        <p:spPr>
          <a:xfrm>
            <a:off x="612864" y="6126481"/>
            <a:ext cx="6080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0" i="0" dirty="0" err="1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Saharia</a:t>
            </a:r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, Chitwan, et al. "Palette: Image-to-image diffusion models." ACM SIGGRAPH 2022 Conference Proceedings. 2022.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3BE97F1C-5DC6-7F60-56E9-9F716C701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0843" y="1162594"/>
            <a:ext cx="3548893" cy="460721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2631D5D3-1904-D3C4-88DC-87124774E7BF}"/>
                  </a:ext>
                </a:extLst>
              </p:cNvPr>
              <p:cNvSpPr txBox="1"/>
              <p:nvPr/>
            </p:nvSpPr>
            <p:spPr>
              <a:xfrm>
                <a:off x="1101005" y="4101152"/>
                <a:ext cx="4893455" cy="43640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 smtClean="0"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  <m:sSub>
                        <m:sSub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b>
                          <m: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  <m:t>𝝐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∼</m:t>
                          </m:r>
                          <m:r>
                            <a:rPr lang="zh-CN" altLang="en-US" b="1" i="1" smtClean="0">
                              <a:latin typeface="Cambria Math" panose="02040503050406030204" pitchFamily="18" charset="0"/>
                            </a:rPr>
                            <m:t>𝓝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(0,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  <m:sSub>
                        <m:sSub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𝔼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sub>
                      </m:sSub>
                      <m:sSubSup>
                        <m:sSub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ad>
                                    <m:radPr>
                                      <m:degHide m:val="on"/>
                                      <m:ctrlPr>
                                        <a:rPr lang="en-US" altLang="zh-CN" b="0" i="1" smtClean="0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radPr>
                                    <m:deg/>
                                    <m:e>
                                      <m:r>
                                        <a:rPr lang="en-US" altLang="zh-CN" b="0" i="1" smtClean="0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e>
                                  </m:rad>
                                  <m:r>
                                    <a:rPr lang="en-US" altLang="zh-CN" b="1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  <m:r>
                                    <a:rPr lang="en-US" altLang="zh-CN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ad>
                                    <m:radPr>
                                      <m:degHide m:val="on"/>
                                      <m:ctrlPr>
                                        <a:rPr lang="en-US" altLang="zh-CN" b="0" i="1" smtClean="0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radPr>
                                    <m:deg/>
                                    <m:e>
                                      <m:r>
                                        <a:rPr lang="en-US" altLang="zh-CN" b="0" i="1" smtClean="0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r>
                                        <a:rPr lang="en-US" altLang="zh-CN" b="0" i="1" smtClean="0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e>
                                  </m:rad>
                                  <m:r>
                                    <a:rPr lang="en-US" altLang="zh-CN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𝜖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</m:d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zh-CN" b="1" i="1" smtClean="0">
                                  <a:latin typeface="Cambria Math" panose="02040503050406030204" pitchFamily="18" charset="0"/>
                                </a:rPr>
                                <m:t>𝝐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p>
                      </m:sSubSup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2631D5D3-1904-D3C4-88DC-87124774E7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1005" y="4101152"/>
                <a:ext cx="4893455" cy="436402"/>
              </a:xfrm>
              <a:prstGeom prst="rect">
                <a:avLst/>
              </a:prstGeom>
              <a:blipFill>
                <a:blip r:embed="rId3"/>
                <a:stretch>
                  <a:fillRect l="-873" t="-2817" r="-249" b="-183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426264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Generative Modeling by Estimating Gradients of the Data Distribution, NCSE</a:t>
            </a:r>
            <a:endParaRPr lang="zh-CN" altLang="en-US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8D2970-1789-588B-C56F-8117BD41F494}"/>
                  </a:ext>
                </a:extLst>
              </p:cNvPr>
              <p:cNvSpPr txBox="1"/>
              <p:nvPr/>
            </p:nvSpPr>
            <p:spPr>
              <a:xfrm>
                <a:off x="844729" y="1476103"/>
                <a:ext cx="5406009" cy="22000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dirty="0"/>
                  <a:t>NCSE is an image generation model that </a:t>
                </a:r>
                <a:r>
                  <a:rPr lang="en-US" altLang="zh-CN" b="1" dirty="0"/>
                  <a:t>combines Score-Based and Diffusion</a:t>
                </a:r>
                <a:r>
                  <a:rPr lang="en-US" altLang="zh-CN" dirty="0"/>
                  <a:t>.</a:t>
                </a:r>
              </a:p>
              <a:p>
                <a:pPr marL="285750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b="1" dirty="0"/>
                  <a:t>Multiple</a:t>
                </a:r>
                <a:r>
                  <a:rPr lang="en-US" altLang="zh-CN" dirty="0"/>
                  <a:t> Score-based Langevin dynamics in </a:t>
                </a:r>
                <a:r>
                  <a:rPr lang="en-US" altLang="zh-CN" b="1" dirty="0"/>
                  <a:t>one</a:t>
                </a:r>
                <a:r>
                  <a:rPr lang="en-US" altLang="zh-CN" dirty="0"/>
                  <a:t> sampling of NCSE. </a:t>
                </a:r>
              </a:p>
              <a:p>
                <a:pPr marL="285750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dirty="0"/>
                  <a:t>Associated Diffusion and Score-based models:</a:t>
                </a:r>
              </a:p>
              <a:p>
                <a:pPr marL="742950" lvl="1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̃"/>
                            <m:ctrlPr>
                              <a:rPr lang="zh-CN" alt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sub>
                    </m:sSub>
                    <m:func>
                      <m:func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̃"/>
                                <m:ctrlPr>
                                  <a:rPr lang="zh-CN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=−</m:t>
                        </m:r>
                        <m:f>
                          <m:f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acc>
                              <m:accPr>
                                <m:chr m:val="̃"/>
                                <m:ctrlPr>
                                  <a:rPr lang="zh-CN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func>
                  </m:oMath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8D2970-1789-588B-C56F-8117BD41F4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729" y="1476103"/>
                <a:ext cx="5406009" cy="2200089"/>
              </a:xfrm>
              <a:prstGeom prst="rect">
                <a:avLst/>
              </a:prstGeom>
              <a:blipFill>
                <a:blip r:embed="rId2"/>
                <a:stretch>
                  <a:fillRect l="-790" t="-166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5.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Existing Works (Other works)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5B5A458-6F41-9564-54CC-8182BC6D1436}"/>
              </a:ext>
            </a:extLst>
          </p:cNvPr>
          <p:cNvSpPr txBox="1"/>
          <p:nvPr/>
        </p:nvSpPr>
        <p:spPr>
          <a:xfrm>
            <a:off x="612864" y="6126481"/>
            <a:ext cx="6080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Song, Yang, and Stefano </a:t>
            </a:r>
            <a:r>
              <a:rPr lang="en-US" altLang="zh-CN" sz="1200" b="0" i="0" dirty="0" err="1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Ermon</a:t>
            </a:r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. "Generative modeling by estimating gradients of the data distribution." Advances in Neural Information Processing Systems 32 (2019).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2631D5D3-1904-D3C4-88DC-87124774E7BF}"/>
                  </a:ext>
                </a:extLst>
              </p:cNvPr>
              <p:cNvSpPr txBox="1"/>
              <p:nvPr/>
            </p:nvSpPr>
            <p:spPr>
              <a:xfrm>
                <a:off x="1068101" y="3790967"/>
                <a:ext cx="5182637" cy="5036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;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)≜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𝔼</m:t>
                        </m:r>
                      </m:e>
                      <m:sub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𝑑𝑎𝑡𝑎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sub>
                    </m:sSub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𝔼</m:t>
                        </m:r>
                      </m:e>
                      <m:sub>
                        <m:acc>
                          <m:accPr>
                            <m:chr m:val="̃"/>
                            <m:ctrlPr>
                              <a:rPr lang="zh-CN" alt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∼</m:t>
                        </m:r>
                        <m:r>
                          <a:rPr lang="zh-CN" alt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𝒩</m:t>
                        </m:r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𝐼</m:t>
                            </m:r>
                          </m:e>
                        </m:d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d>
                              <m:dPr>
                                <m:begChr m:val="‖"/>
                                <m:endChr m:val="‖"/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altLang="zh-CN" b="0" i="0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Θ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acc>
                                      <m:accPr>
                                        <m:chr m:val="̃"/>
                                        <m:ctrlPr>
                                          <a:rPr lang="zh-CN" alt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</m:d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acc>
                                      <m:accPr>
                                        <m:chr m:val="̃"/>
                                        <m:ctrlPr>
                                          <a:rPr lang="zh-CN" alt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  <m:sup>
                                        <m: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den>
                                </m:f>
                              </m:e>
                            </m:d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d>
                  </m:oMath>
                </a14:m>
                <a:r>
                  <a:rPr lang="zh-CN" altLang="en-US" dirty="0"/>
                  <a:t> </a:t>
                </a: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2631D5D3-1904-D3C4-88DC-87124774E7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8101" y="3790967"/>
                <a:ext cx="5182637" cy="503664"/>
              </a:xfrm>
              <a:prstGeom prst="rect">
                <a:avLst/>
              </a:prstGeom>
              <a:blipFill>
                <a:blip r:embed="rId3"/>
                <a:stretch>
                  <a:fillRect b="-122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>
            <a:extLst>
              <a:ext uri="{FF2B5EF4-FFF2-40B4-BE49-F238E27FC236}">
                <a16:creationId xmlns:a16="http://schemas.microsoft.com/office/drawing/2014/main" id="{ED6CD1CE-8FE7-5722-0849-76367C26CB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6071" y="3895840"/>
            <a:ext cx="3353091" cy="246147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58860937-6E33-FA56-0AB6-A77B3B8BEBBD}"/>
                  </a:ext>
                </a:extLst>
              </p:cNvPr>
              <p:cNvSpPr txBox="1"/>
              <p:nvPr/>
            </p:nvSpPr>
            <p:spPr>
              <a:xfrm>
                <a:off x="965743" y="4365282"/>
                <a:ext cx="3521605" cy="7793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Θ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sSubSup>
                            <m:sSubSup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sup>
                          </m:sSubSup>
                        </m:e>
                      </m:d>
                      <m:r>
                        <a:rPr lang="en-US" altLang="zh-CN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≜</m:t>
                      </m:r>
                      <m:f>
                        <m:fPr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p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)ℓ(</m:t>
                          </m:r>
                          <m:r>
                            <m:rPr>
                              <m:sty m:val="p"/>
                            </m:rP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Θ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zh-CN" altLang="en-US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58860937-6E33-FA56-0AB6-A77B3B8BEB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5743" y="4365282"/>
                <a:ext cx="3521605" cy="779316"/>
              </a:xfrm>
              <a:prstGeom prst="rect">
                <a:avLst/>
              </a:prstGeom>
              <a:blipFill>
                <a:blip r:embed="rId5"/>
                <a:stretch>
                  <a:fillRect b="-7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图片 13">
            <a:extLst>
              <a:ext uri="{FF2B5EF4-FFF2-40B4-BE49-F238E27FC236}">
                <a16:creationId xmlns:a16="http://schemas.microsoft.com/office/drawing/2014/main" id="{BBA987F6-7A00-4523-D63B-E224190994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05373" y="1162594"/>
            <a:ext cx="2654488" cy="2659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8547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Overview</a:t>
            </a:r>
            <a:endParaRPr lang="zh-CN" altLang="en-US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8D2970-1789-588B-C56F-8117BD41F494}"/>
                  </a:ext>
                </a:extLst>
              </p:cNvPr>
              <p:cNvSpPr txBox="1"/>
              <p:nvPr/>
            </p:nvSpPr>
            <p:spPr>
              <a:xfrm>
                <a:off x="844729" y="1476103"/>
                <a:ext cx="7780656" cy="24565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dirty="0"/>
                  <a:t>Define Linear inverse problems:</a:t>
                </a:r>
              </a:p>
              <a:p>
                <a:pPr marL="742950" lvl="1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1" i="0" smtClean="0">
                        <a:latin typeface="Cambria Math" panose="02040503050406030204" pitchFamily="18" charset="0"/>
                      </a:rPr>
                      <m:t>𝐇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b="1" i="0" smtClean="0">
                        <a:latin typeface="Cambria Math" panose="02040503050406030204" pitchFamily="18" charset="0"/>
                      </a:rPr>
                      <m:t>𝐇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1" i="0" smtClean="0">
                        <a:latin typeface="Cambria Math" panose="02040503050406030204" pitchFamily="18" charset="0"/>
                      </a:rPr>
                      <m:t>𝐈</m:t>
                    </m:r>
                  </m:oMath>
                </a14:m>
                <a:endParaRPr lang="en-US" altLang="zh-CN" b="1" dirty="0"/>
              </a:p>
              <a:p>
                <a:pPr marL="285750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b="1" dirty="0"/>
                  <a:t>Train</a:t>
                </a:r>
                <a:r>
                  <a:rPr lang="en-US" altLang="zh-CN" dirty="0"/>
                  <a:t> use diffusion process. </a:t>
                </a:r>
              </a:p>
              <a:p>
                <a:pPr marL="285750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b="1" dirty="0"/>
                  <a:t>Test</a:t>
                </a:r>
                <a:r>
                  <a:rPr lang="en-US" altLang="zh-CN" dirty="0"/>
                  <a:t> use Sampling process.</a:t>
                </a:r>
              </a:p>
              <a:p>
                <a:pPr marL="285750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dirty="0"/>
                  <a:t>Associated Diffusion and Score-based models: (TODO: </a:t>
                </a:r>
                <a:r>
                  <a:rPr lang="en-US" altLang="zh-CN" b="1" dirty="0"/>
                  <a:t>Debug</a:t>
                </a:r>
                <a:r>
                  <a:rPr lang="en-US" altLang="zh-CN" dirty="0"/>
                  <a:t>)</a:t>
                </a:r>
              </a:p>
              <a:p>
                <a:pPr marL="742950" lvl="1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̃"/>
                            <m:ctrlPr>
                              <a:rPr lang="zh-CN" alt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sub>
                    </m:sSub>
                    <m:func>
                      <m:func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̃"/>
                                <m:ctrlPr>
                                  <a:rPr lang="zh-CN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=−(</m:t>
                        </m:r>
                        <m:acc>
                          <m:accPr>
                            <m:chr m:val="̃"/>
                            <m:ctrlPr>
                              <a:rPr lang="zh-CN" alt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8D2970-1789-588B-C56F-8117BD41F4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729" y="1476103"/>
                <a:ext cx="7780656" cy="2456570"/>
              </a:xfrm>
              <a:prstGeom prst="rect">
                <a:avLst/>
              </a:prstGeom>
              <a:blipFill>
                <a:blip r:embed="rId2"/>
                <a:stretch>
                  <a:fillRect l="-549" t="-1489" b="-49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6.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Potential Solution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5C54F32-97C3-CBA3-EFE8-D24A80A060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096" y="4025766"/>
            <a:ext cx="6696075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3387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Forward Process (Diffusion)</a:t>
            </a:r>
            <a:endParaRPr lang="zh-CN" altLang="en-US" sz="2400" b="1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6.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Potential Solution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58860937-6E33-FA56-0AB6-A77B3B8BEBBD}"/>
                  </a:ext>
                </a:extLst>
              </p:cNvPr>
              <p:cNvSpPr txBox="1"/>
              <p:nvPr/>
            </p:nvSpPr>
            <p:spPr>
              <a:xfrm>
                <a:off x="2020908" y="1746811"/>
                <a:ext cx="8150180" cy="77938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sup>
                          </m:sSup>
                        </m:e>
                        <m:e>
                          <m:sSup>
                            <m:s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</m:sup>
                          </m:sSup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zh-CN" alt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sup>
                          </m:sSup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ad>
                            <m:radPr>
                              <m:degHide m:val="on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p>
                            <m:s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</m:sup>
                          </m:sSup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b="1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  <m:r>
                        <a:rPr lang="en-US" altLang="zh-CN" b="1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1: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  <m:e>
                          <m:sSup>
                            <m:s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</m:d>
                            </m:sup>
                          </m:sSup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d>
                                    <m:d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</m:sup>
                              </m:sSup>
                            </m:e>
                            <m:e>
                              <m:sSup>
                                <m:sSup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d>
                                    <m:d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−1</m:t>
                                      </m:r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nary>
                    </m:oMath>
                  </m:oMathPara>
                </a14:m>
                <a:endParaRPr lang="zh-CN" altLang="en-US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58860937-6E33-FA56-0AB6-A77B3B8BEB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20908" y="1746811"/>
                <a:ext cx="8150180" cy="779381"/>
              </a:xfrm>
              <a:prstGeom prst="rect">
                <a:avLst/>
              </a:prstGeom>
              <a:blipFill>
                <a:blip r:embed="rId2"/>
                <a:stretch>
                  <a:fillRect b="-78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文本框 12">
            <a:extLst>
              <a:ext uri="{FF2B5EF4-FFF2-40B4-BE49-F238E27FC236}">
                <a16:creationId xmlns:a16="http://schemas.microsoft.com/office/drawing/2014/main" id="{271795B8-C9E0-6EA2-8797-49D27CF568BB}"/>
              </a:ext>
            </a:extLst>
          </p:cNvPr>
          <p:cNvSpPr txBox="1"/>
          <p:nvPr/>
        </p:nvSpPr>
        <p:spPr>
          <a:xfrm>
            <a:off x="844729" y="1476103"/>
            <a:ext cx="7780656" cy="365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160"/>
              </a:lnSpc>
              <a:spcAft>
                <a:spcPts val="1000"/>
              </a:spcAft>
            </a:pPr>
            <a:r>
              <a:rPr lang="en-US" altLang="zh-CN" dirty="0"/>
              <a:t>Forward: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985C05E0-B27F-5CCB-E53B-6995D9E6F8E9}"/>
                  </a:ext>
                </a:extLst>
              </p:cNvPr>
              <p:cNvSpPr txBox="1"/>
              <p:nvPr/>
            </p:nvSpPr>
            <p:spPr>
              <a:xfrm>
                <a:off x="844729" y="2614093"/>
                <a:ext cx="7780656" cy="3744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ts val="2160"/>
                  </a:lnSpc>
                  <a:spcAft>
                    <a:spcPts val="1000"/>
                  </a:spcAft>
                </a:pPr>
                <a:r>
                  <a:rPr lang="en-US" altLang="zh-CN" dirty="0"/>
                  <a:t>Define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=1−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  </m:t>
                    </m:r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bar>
                          <m:barPr>
                            <m:pos m:val="top"/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barPr>
                          <m:e>
                            <m:r>
                              <a:rPr lang="en-US" altLang="zh-CN" b="0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</m:ba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  <m:e>
                        <m:sSub>
                          <m:sSub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US" altLang="zh-CN" dirty="0"/>
                  <a:t>:</a:t>
                </a:r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985C05E0-B27F-5CCB-E53B-6995D9E6F8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729" y="2614093"/>
                <a:ext cx="7780656" cy="374461"/>
              </a:xfrm>
              <a:prstGeom prst="rect">
                <a:avLst/>
              </a:prstGeom>
              <a:blipFill>
                <a:blip r:embed="rId3"/>
                <a:stretch>
                  <a:fillRect l="-705" t="-127869" b="-1983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9231688E-3FEE-3B53-A13C-E540DD34CB1F}"/>
                  </a:ext>
                </a:extLst>
              </p:cNvPr>
              <p:cNvSpPr txBox="1"/>
              <p:nvPr/>
            </p:nvSpPr>
            <p:spPr>
              <a:xfrm>
                <a:off x="3739589" y="3099682"/>
                <a:ext cx="4712829" cy="3356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sSup>
                        <m:s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−1)</m:t>
                          </m:r>
                        </m:sup>
                      </m:sSup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ad>
                        <m:radPr>
                          <m:degHide m:val="on"/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𝓏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 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𝓏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zh-CN" alt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0,</m:t>
                          </m:r>
                          <m:r>
                            <a:rPr lang="en-US" altLang="zh-CN" b="1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US" altLang="zh-CN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9231688E-3FEE-3B53-A13C-E540DD34CB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9589" y="3099682"/>
                <a:ext cx="4712829" cy="335669"/>
              </a:xfrm>
              <a:prstGeom prst="rect">
                <a:avLst/>
              </a:prstGeom>
              <a:blipFill>
                <a:blip r:embed="rId4"/>
                <a:stretch>
                  <a:fillRect l="-904" b="-892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285D97B5-1F9F-3B82-1430-A675A2BC5ED0}"/>
                  </a:ext>
                </a:extLst>
              </p:cNvPr>
              <p:cNvSpPr txBox="1"/>
              <p:nvPr/>
            </p:nvSpPr>
            <p:spPr>
              <a:xfrm>
                <a:off x="3739589" y="4113131"/>
                <a:ext cx="4741363" cy="3356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bar>
                                <m:barPr>
                                  <m:pos m:val="top"/>
                                  <m:ctrlPr>
                                    <a:rPr lang="en-US" altLang="zh-CN" b="1" i="1">
                                      <a:latin typeface="Cambria Math" panose="02040503050406030204" pitchFamily="18" charset="0"/>
                                    </a:rPr>
                                  </m:ctrlPr>
                                </m:bar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ba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sSup>
                        <m:sSupPr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  <m:r>
                        <a:rPr lang="en-US" altLang="zh-CN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ad>
                        <m:radPr>
                          <m:degHide m:val="on"/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bar>
                                <m:barPr>
                                  <m:pos m:val="top"/>
                                  <m:ctrlPr>
                                    <a:rPr lang="en-US" altLang="zh-CN" b="1" i="1">
                                      <a:latin typeface="Cambria Math" panose="02040503050406030204" pitchFamily="18" charset="0"/>
                                    </a:rPr>
                                  </m:ctrlPr>
                                </m:bar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ba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r>
                        <a:rPr lang="zh-CN" alt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𝓏</m:t>
                      </m:r>
                      <m:r>
                        <a:rPr lang="en-US" altLang="zh-CN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</m:t>
                      </m:r>
                      <m:r>
                        <a:rPr lang="zh-CN" alt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𝓏</m:t>
                      </m:r>
                      <m:r>
                        <a:rPr lang="en-US" altLang="zh-CN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zh-CN" alt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0,</m:t>
                          </m:r>
                          <m:r>
                            <a:rPr lang="en-US" altLang="zh-CN" b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285D97B5-1F9F-3B82-1430-A675A2BC5E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9589" y="4113131"/>
                <a:ext cx="4741363" cy="335669"/>
              </a:xfrm>
              <a:prstGeom prst="rect">
                <a:avLst/>
              </a:prstGeom>
              <a:blipFill>
                <a:blip r:embed="rId5"/>
                <a:stretch>
                  <a:fillRect l="-1414" b="-1636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文本框 16">
            <a:extLst>
              <a:ext uri="{FF2B5EF4-FFF2-40B4-BE49-F238E27FC236}">
                <a16:creationId xmlns:a16="http://schemas.microsoft.com/office/drawing/2014/main" id="{2E21241D-D75C-27B6-47B3-ABC6550D96AF}"/>
              </a:ext>
            </a:extLst>
          </p:cNvPr>
          <p:cNvSpPr txBox="1"/>
          <p:nvPr/>
        </p:nvSpPr>
        <p:spPr>
          <a:xfrm>
            <a:off x="844729" y="3666334"/>
            <a:ext cx="7780656" cy="365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160"/>
              </a:lnSpc>
              <a:spcAft>
                <a:spcPts val="1000"/>
              </a:spcAft>
            </a:pPr>
            <a:r>
              <a:rPr lang="en-US" altLang="zh-CN" dirty="0"/>
              <a:t>According to the additivity of the normal distribution:</a:t>
            </a:r>
          </a:p>
        </p:txBody>
      </p:sp>
    </p:spTree>
    <p:extLst>
      <p:ext uri="{BB962C8B-B14F-4D97-AF65-F5344CB8AC3E}">
        <p14:creationId xmlns:p14="http://schemas.microsoft.com/office/powerpoint/2010/main" val="10549947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Forward Process (Diffusion)</a:t>
            </a:r>
            <a:endParaRPr lang="zh-CN" altLang="en-US" sz="2400" b="1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6.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Potential Solution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58860937-6E33-FA56-0AB6-A77B3B8BEBBD}"/>
                  </a:ext>
                </a:extLst>
              </p:cNvPr>
              <p:cNvSpPr txBox="1"/>
              <p:nvPr/>
            </p:nvSpPr>
            <p:spPr>
              <a:xfrm>
                <a:off x="2545448" y="5416552"/>
                <a:ext cx="8679556" cy="7793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0: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sSubSup>
                            <m:sSubSup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bSup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p>
                        <m:e>
                          <m:sSubSup>
                            <m:sSub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𝔼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p>
                                <m:sSup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p>
                            </m:sub>
                          </m:sSub>
                          <m:d>
                            <m:dPr>
                              <m:begChr m:val="["/>
                              <m:endChr m:val="]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altLang="zh-CN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zh-CN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∇</m:t>
                                          </m:r>
                                        </m:e>
                                        <m:sub>
                                          <m:sSub>
                                            <m:sSubPr>
                                              <m:ctrlP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sub>
                                      </m:sSub>
                                      <m:func>
                                        <m:funcPr>
                                          <m:ctrlPr>
                                            <a:rPr lang="en-US" altLang="zh-CN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zh-CN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log</m:t>
                                          </m:r>
                                        </m:fName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𝑞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lit/>
                                                </m:rP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 </m:t>
                                              </m:r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𝜃</m:t>
                                              </m:r>
                                            </m:sub>
                                          </m:sSub>
                                          <m:d>
                                            <m:dPr>
                                              <m:ctrlPr>
                                                <a:rPr lang="en-US" altLang="zh-CN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p>
                                                <m:sSupPr>
                                                  <m:ctrlPr>
                                                    <a:rPr lang="en-US" altLang="zh-CN" b="0" i="1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</m:ctrlPr>
                                                </m:sSupPr>
                                                <m:e>
                                                  <m:r>
                                                    <a:rPr lang="en-US" altLang="zh-CN" b="0" i="1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𝑥</m:t>
                                                  </m:r>
                                                </m:e>
                                                <m:sup>
                                                  <m:sSub>
                                                    <m:sSubPr>
                                                      <m:ctrlPr>
                                                        <a:rPr lang="en-US" altLang="zh-CN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altLang="zh-CN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(</m:t>
                                                      </m:r>
                                                      <m:r>
                                                        <a:rPr lang="en-US" altLang="zh-CN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𝑡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altLang="zh-CN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𝑠</m:t>
                                                      </m:r>
                                                    </m:sub>
                                                  </m:sSub>
                                                  <m:r>
                                                    <a:rPr lang="en-US" altLang="zh-CN" b="0" i="1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−1)</m:t>
                                                  </m:r>
                                                </m:sup>
                                              </m:sSup>
                                            </m:e>
                                            <m:e>
                                              <m:sSup>
                                                <m:sSupPr>
                                                  <m:ctrlPr>
                                                    <a:rPr lang="en-US" altLang="zh-CN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</m:ctrlPr>
                                                </m:sSupPr>
                                                <m:e>
                                                  <m:r>
                                                    <a:rPr lang="en-US" altLang="zh-CN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𝑥</m:t>
                                                  </m:r>
                                                </m:e>
                                                <m:sup>
                                                  <m:sSub>
                                                    <m:sSubPr>
                                                      <m:ctrlPr>
                                                        <a:rPr lang="en-US" altLang="zh-CN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altLang="zh-CN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(</m:t>
                                                      </m:r>
                                                      <m:r>
                                                        <a:rPr lang="en-US" altLang="zh-CN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𝑡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altLang="zh-CN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𝑠</m:t>
                                                      </m:r>
                                                    </m:sub>
                                                  </m:sSub>
                                                  <m:r>
                                                    <a:rPr lang="en-US" altLang="zh-CN" b="0" i="1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)</m:t>
                                                  </m:r>
                                                </m:sup>
                                              </m:sSup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,</m:t>
                                              </m:r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𝐹𝑒𝑎𝑡</m:t>
                                              </m:r>
                                              <m:d>
                                                <m:dPr>
                                                  <m:ctrlPr>
                                                    <a:rPr lang="en-US" altLang="zh-CN" b="0" i="1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</m:ctrlPr>
                                                </m:dPr>
                                                <m:e>
                                                  <m:sSup>
                                                    <m:sSupPr>
                                                      <m:ctrlPr>
                                                        <a:rPr lang="en-US" altLang="zh-CN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</m:ctrlPr>
                                                    </m:sSupPr>
                                                    <m:e>
                                                      <m:r>
                                                        <a:rPr lang="en-US" altLang="zh-CN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p>
                                                      <m:sSub>
                                                        <m:sSubPr>
                                                          <m:ctrlPr>
                                                            <a:rPr lang="en-US" altLang="zh-CN" b="0" i="1" smtClean="0">
                                                              <a:latin typeface="Cambria Math" panose="02040503050406030204" pitchFamily="18" charset="0"/>
                                                              <a:ea typeface="Cambria Math" panose="02040503050406030204" pitchFamily="18" charset="0"/>
                                                            </a:rPr>
                                                          </m:ctrlPr>
                                                        </m:sSubPr>
                                                        <m:e>
                                                          <m:r>
                                                            <a:rPr lang="en-US" altLang="zh-CN" b="0" i="1" smtClean="0">
                                                              <a:latin typeface="Cambria Math" panose="02040503050406030204" pitchFamily="18" charset="0"/>
                                                              <a:ea typeface="Cambria Math" panose="02040503050406030204" pitchFamily="18" charset="0"/>
                                                            </a:rPr>
                                                            <m:t>(</m:t>
                                                          </m:r>
                                                          <m:r>
                                                            <a:rPr lang="en-US" altLang="zh-CN" b="0" i="1" smtClean="0">
                                                              <a:latin typeface="Cambria Math" panose="02040503050406030204" pitchFamily="18" charset="0"/>
                                                              <a:ea typeface="Cambria Math" panose="02040503050406030204" pitchFamily="18" charset="0"/>
                                                            </a:rPr>
                                                            <m:t>𝑡</m:t>
                                                          </m:r>
                                                        </m:e>
                                                        <m:sub>
                                                          <m:r>
                                                            <a:rPr lang="en-US" altLang="zh-CN" b="0" i="1" smtClean="0">
                                                              <a:latin typeface="Cambria Math" panose="02040503050406030204" pitchFamily="18" charset="0"/>
                                                              <a:ea typeface="Cambria Math" panose="02040503050406030204" pitchFamily="18" charset="0"/>
                                                            </a:rPr>
                                                            <m:t>𝑏</m:t>
                                                          </m:r>
                                                        </m:sub>
                                                      </m:sSub>
                                                      <m:r>
                                                        <a:rPr lang="en-US" altLang="zh-CN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)</m:t>
                                                      </m:r>
                                                    </m:sup>
                                                  </m:sSup>
                                                </m:e>
                                              </m:d>
                                            </m:e>
                                          </m:d>
                                        </m:e>
                                      </m:func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𝐷</m:t>
                                      </m:r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,</m:t>
                                      </m:r>
                                      <m:sSup>
                                        <m:sSupPr>
                                          <m:ctrlP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p>
                                          <m:d>
                                            <m:dPr>
                                              <m:ctrlP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0</m:t>
                                              </m:r>
                                            </m:e>
                                          </m:d>
                                        </m:sup>
                                      </m:sSup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</m:d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d>
                        </m:e>
                      </m:nary>
                    </m:oMath>
                  </m:oMathPara>
                </a14:m>
                <a:endParaRPr lang="zh-CN" altLang="en-US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58860937-6E33-FA56-0AB6-A77B3B8BEB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5448" y="5416552"/>
                <a:ext cx="8679556" cy="779316"/>
              </a:xfrm>
              <a:prstGeom prst="rect">
                <a:avLst/>
              </a:prstGeom>
              <a:blipFill>
                <a:blip r:embed="rId2"/>
                <a:stretch>
                  <a:fillRect b="-78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图片 7">
            <a:extLst>
              <a:ext uri="{FF2B5EF4-FFF2-40B4-BE49-F238E27FC236}">
                <a16:creationId xmlns:a16="http://schemas.microsoft.com/office/drawing/2014/main" id="{178F04F4-4D51-FB3F-C489-692584B2F6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6468" y="1042962"/>
            <a:ext cx="8399058" cy="341293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0DBE60CE-E8DE-B42F-C44B-7CEA45ECF635}"/>
                  </a:ext>
                </a:extLst>
              </p:cNvPr>
              <p:cNvSpPr txBox="1"/>
              <p:nvPr/>
            </p:nvSpPr>
            <p:spPr>
              <a:xfrm>
                <a:off x="2849016" y="4553640"/>
                <a:ext cx="5687659" cy="81067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𝐷</m:t>
                      </m:r>
                      <m:d>
                        <m:dPr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bSup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p>
                          </m:sSup>
                        </m:e>
                      </m:d>
                      <m:r>
                        <a:rPr lang="en-US" altLang="zh-CN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⃑"/>
                                  <m:ctrlPr>
                                    <a:rPr lang="en-US" altLang="zh-CN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  </m:t>
                      </m:r>
                      <m:sSubSup>
                        <m:sSub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⃑"/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sup>
                      </m:sSubSup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𝐾𝑁𝑁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sSubSup>
                        <m:sSub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sSup>
                        <m:s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p>
                      </m:sSup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0DBE60CE-E8DE-B42F-C44B-7CEA45ECF6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9016" y="4553640"/>
                <a:ext cx="5687659" cy="810671"/>
              </a:xfrm>
              <a:prstGeom prst="rect">
                <a:avLst/>
              </a:prstGeom>
              <a:blipFill>
                <a:blip r:embed="rId4"/>
                <a:stretch>
                  <a:fillRect b="-75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83535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Diffusion Probabilistic Models for 3D Point Cloud Generation</a:t>
            </a:r>
            <a:endParaRPr lang="zh-CN" altLang="en-US" sz="24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8D2970-1789-588B-C56F-8117BD41F494}"/>
              </a:ext>
            </a:extLst>
          </p:cNvPr>
          <p:cNvSpPr txBox="1"/>
          <p:nvPr/>
        </p:nvSpPr>
        <p:spPr>
          <a:xfrm>
            <a:off x="844730" y="1541413"/>
            <a:ext cx="1018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Using Diffusion Model and Shape Latent to generate Point Cloud.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1.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Inspiration of Project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A34BC9D-FECB-CAAA-C9EF-B3A35C8A3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087" y="2839048"/>
            <a:ext cx="3863675" cy="229381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620BED0-71A1-6013-B432-4784540CA6B0}"/>
              </a:ext>
            </a:extLst>
          </p:cNvPr>
          <p:cNvSpPr txBox="1"/>
          <p:nvPr/>
        </p:nvSpPr>
        <p:spPr>
          <a:xfrm>
            <a:off x="612864" y="6126481"/>
            <a:ext cx="6080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Luo, </a:t>
            </a:r>
            <a:r>
              <a:rPr lang="en-US" altLang="zh-CN" sz="1200" b="0" i="0" dirty="0" err="1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Shitong</a:t>
            </a:r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, and Wei Hu. "Diffusion probabilistic models for 3d point cloud generation." </a:t>
            </a:r>
            <a:r>
              <a:rPr lang="en-US" altLang="zh-CN" sz="1200" b="0" i="1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Proceedings of the IEEE/CVF Conference on Computer Vision and Pattern Recognition</a:t>
            </a:r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. 2021.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19ACE33-6BAD-2E4E-AE1B-F558CCB93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355" y="2919154"/>
            <a:ext cx="5517358" cy="2004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3492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Reverse Process (Sampling)</a:t>
            </a:r>
            <a:endParaRPr lang="zh-CN" altLang="en-US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8D2970-1789-588B-C56F-8117BD41F494}"/>
                  </a:ext>
                </a:extLst>
              </p:cNvPr>
              <p:cNvSpPr txBox="1"/>
              <p:nvPr/>
            </p:nvSpPr>
            <p:spPr>
              <a:xfrm>
                <a:off x="844729" y="1476103"/>
                <a:ext cx="5406009" cy="22000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dirty="0"/>
                  <a:t>NCSE is an image generation model that </a:t>
                </a:r>
                <a:r>
                  <a:rPr lang="en-US" altLang="zh-CN" b="1" dirty="0"/>
                  <a:t>combines Score-Based and Diffusion</a:t>
                </a:r>
                <a:r>
                  <a:rPr lang="en-US" altLang="zh-CN" dirty="0"/>
                  <a:t>.</a:t>
                </a:r>
              </a:p>
              <a:p>
                <a:pPr marL="285750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b="1" dirty="0"/>
                  <a:t>Multiple</a:t>
                </a:r>
                <a:r>
                  <a:rPr lang="en-US" altLang="zh-CN" dirty="0"/>
                  <a:t> Score-based Langevin dynamics in </a:t>
                </a:r>
                <a:r>
                  <a:rPr lang="en-US" altLang="zh-CN" b="1" dirty="0"/>
                  <a:t>one</a:t>
                </a:r>
                <a:r>
                  <a:rPr lang="en-US" altLang="zh-CN" dirty="0"/>
                  <a:t> sampling of NCSE. </a:t>
                </a:r>
              </a:p>
              <a:p>
                <a:pPr marL="285750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dirty="0"/>
                  <a:t>Associated Diffusion and Score-based models:</a:t>
                </a:r>
              </a:p>
              <a:p>
                <a:pPr marL="742950" lvl="1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̃"/>
                            <m:ctrlPr>
                              <a:rPr lang="zh-CN" alt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sub>
                    </m:sSub>
                    <m:func>
                      <m:func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̃"/>
                                <m:ctrlPr>
                                  <a:rPr lang="zh-CN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=−</m:t>
                        </m:r>
                        <m:f>
                          <m:f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acc>
                              <m:accPr>
                                <m:chr m:val="̃"/>
                                <m:ctrlPr>
                                  <a:rPr lang="zh-CN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func>
                  </m:oMath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8D2970-1789-588B-C56F-8117BD41F4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729" y="1476103"/>
                <a:ext cx="5406009" cy="2200089"/>
              </a:xfrm>
              <a:prstGeom prst="rect">
                <a:avLst/>
              </a:prstGeom>
              <a:blipFill>
                <a:blip r:embed="rId2"/>
                <a:stretch>
                  <a:fillRect l="-790" t="-166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6.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Potential Solution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58860937-6E33-FA56-0AB6-A77B3B8BEBBD}"/>
                  </a:ext>
                </a:extLst>
              </p:cNvPr>
              <p:cNvSpPr txBox="1"/>
              <p:nvPr/>
            </p:nvSpPr>
            <p:spPr>
              <a:xfrm>
                <a:off x="2374306" y="4474464"/>
                <a:ext cx="8180701" cy="6587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ad>
                            <m:radPr>
                              <m:degHide m:val="on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∇</m:t>
                              </m:r>
                            </m:e>
                            <m:sub>
                              <m:sSup>
                                <m:sSup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p>
                            </m:sub>
                          </m:sSub>
                          <m:func>
                            <m:func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altLang="zh-CN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m:rPr>
                                      <m:lit/>
                                    </m:rPr>
                                    <a:rPr lang="en-US" altLang="zh-CN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𝜃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p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−1</m:t>
                                      </m:r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)</m:t>
                                      </m:r>
                                    </m:sup>
                                  </m:sSup>
                                </m:e>
                                <m:e>
                                  <m:sSup>
                                    <m:sSup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p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)</m:t>
                                      </m:r>
                                    </m:sup>
                                  </m:sSup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𝐹𝑒𝑎𝑡</m:t>
                                  </m:r>
                                  <m:d>
                                    <m:d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altLang="zh-CN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altLang="zh-CN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p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(</m:t>
                                          </m:r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𝑇</m:t>
                                          </m:r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)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</m:d>
                            </m:e>
                          </m:func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 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r>
                        <a:rPr lang="zh-CN" alt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(0,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zh-CN" b="1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𝐈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58860937-6E33-FA56-0AB6-A77B3B8BEB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4306" y="4474464"/>
                <a:ext cx="8180701" cy="65877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>
            <a:extLst>
              <a:ext uri="{FF2B5EF4-FFF2-40B4-BE49-F238E27FC236}">
                <a16:creationId xmlns:a16="http://schemas.microsoft.com/office/drawing/2014/main" id="{34479BEE-4E2E-36AA-45BB-F35101D2D3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729" y="1380667"/>
            <a:ext cx="10296525" cy="229552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0ED08A6-001B-0CDB-CE73-0FCFF9060713}"/>
              </a:ext>
            </a:extLst>
          </p:cNvPr>
          <p:cNvSpPr txBox="1"/>
          <p:nvPr/>
        </p:nvSpPr>
        <p:spPr>
          <a:xfrm>
            <a:off x="844729" y="3973409"/>
            <a:ext cx="7780656" cy="365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160"/>
              </a:lnSpc>
              <a:spcAft>
                <a:spcPts val="1000"/>
              </a:spcAft>
            </a:pPr>
            <a:r>
              <a:rPr lang="en-US" altLang="zh-CN" dirty="0"/>
              <a:t>Sampling eq: (TODO </a:t>
            </a:r>
            <a:r>
              <a:rPr lang="en-US" altLang="zh-CN" b="1" dirty="0"/>
              <a:t>Debug</a:t>
            </a:r>
            <a:r>
              <a:rPr lang="en-US" altLang="zh-CN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370138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What happens in the Sampling? (my view only)  </a:t>
            </a:r>
            <a:endParaRPr lang="zh-CN" altLang="en-US" sz="2400" b="1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6.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Potential Solution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1BDB5BE-895D-3639-527B-C67DB6FA9B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343" y="1977299"/>
            <a:ext cx="5481310" cy="290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6184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Current Results (Sampling needs refinement) (epoch=4000)</a:t>
            </a:r>
            <a:endParaRPr lang="zh-CN" altLang="en-US" sz="2400" b="1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7.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Unclear Problems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DA8888D-ABAA-5C36-851B-6D71F40A7D2E}"/>
              </a:ext>
            </a:extLst>
          </p:cNvPr>
          <p:cNvGrpSpPr/>
          <p:nvPr/>
        </p:nvGrpSpPr>
        <p:grpSpPr>
          <a:xfrm>
            <a:off x="2964613" y="1094355"/>
            <a:ext cx="6262774" cy="5347388"/>
            <a:chOff x="2313978" y="1162594"/>
            <a:chExt cx="7041562" cy="6012346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6BA094EF-04A3-DCB8-CED6-74D390ACB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13978" y="4827753"/>
              <a:ext cx="7041562" cy="2347187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E2C1E6A6-0C23-E5FB-5621-BE1FD8207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13978" y="2995173"/>
              <a:ext cx="7041562" cy="2347188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039F5A09-AD82-6822-B10F-B1B7DA3D87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13978" y="1162594"/>
              <a:ext cx="7041562" cy="23471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95644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Where did the outlier come from? (my view only)  </a:t>
            </a:r>
            <a:endParaRPr lang="zh-CN" altLang="en-US" sz="2400" b="1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7.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Unclear Problems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5949F4C-8E2C-7726-3CD9-B5E3BBBF73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345" y="1970789"/>
            <a:ext cx="5481310" cy="291642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E3A349C-9928-AFAC-2C85-16374B3761A2}"/>
              </a:ext>
            </a:extLst>
          </p:cNvPr>
          <p:cNvSpPr txBox="1"/>
          <p:nvPr/>
        </p:nvSpPr>
        <p:spPr>
          <a:xfrm>
            <a:off x="844729" y="1476103"/>
            <a:ext cx="7780656" cy="365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160"/>
              </a:lnSpc>
              <a:spcAft>
                <a:spcPts val="1000"/>
              </a:spcAft>
            </a:pPr>
            <a:r>
              <a:rPr lang="en-US" altLang="zh-CN" b="1" dirty="0"/>
              <a:t>Tunneling</a:t>
            </a:r>
            <a:r>
              <a:rPr lang="en-US" altLang="zh-CN" dirty="0"/>
              <a:t> conjectures due to </a:t>
            </a:r>
            <a:r>
              <a:rPr lang="en-US" altLang="zh-CN" b="1" dirty="0"/>
              <a:t>step lengths</a:t>
            </a:r>
            <a:r>
              <a:rPr lang="en-US" altLang="zh-CN" dirty="0"/>
              <a:t>: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FA239C3-7CD8-35AC-FF7F-A747E811E7DB}"/>
              </a:ext>
            </a:extLst>
          </p:cNvPr>
          <p:cNvSpPr txBox="1"/>
          <p:nvPr/>
        </p:nvSpPr>
        <p:spPr>
          <a:xfrm>
            <a:off x="844729" y="5179571"/>
            <a:ext cx="7780656" cy="365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160"/>
              </a:lnSpc>
              <a:spcAft>
                <a:spcPts val="1000"/>
              </a:spcAft>
            </a:pPr>
            <a:r>
              <a:rPr lang="en-US" altLang="zh-CN" dirty="0"/>
              <a:t>Current solution: Modify sampling method.</a:t>
            </a:r>
          </a:p>
        </p:txBody>
      </p:sp>
    </p:spTree>
    <p:extLst>
      <p:ext uri="{BB962C8B-B14F-4D97-AF65-F5344CB8AC3E}">
        <p14:creationId xmlns:p14="http://schemas.microsoft.com/office/powerpoint/2010/main" val="41959547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TODO-List</a:t>
            </a:r>
            <a:endParaRPr lang="zh-CN" altLang="en-US" sz="24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8D2970-1789-588B-C56F-8117BD41F494}"/>
              </a:ext>
            </a:extLst>
          </p:cNvPr>
          <p:cNvSpPr txBox="1"/>
          <p:nvPr/>
        </p:nvSpPr>
        <p:spPr>
          <a:xfrm>
            <a:off x="844729" y="1476103"/>
            <a:ext cx="8019492" cy="1596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216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altLang="zh-CN" dirty="0"/>
              <a:t>Modify sampling method.</a:t>
            </a:r>
          </a:p>
          <a:p>
            <a:pPr marL="342900" indent="-342900">
              <a:lnSpc>
                <a:spcPts val="216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altLang="zh-CN" dirty="0"/>
              <a:t>Explore the possibilities of Score-based diffusion for high-detail denoising. </a:t>
            </a:r>
          </a:p>
          <a:p>
            <a:pPr marL="342900" indent="-342900">
              <a:lnSpc>
                <a:spcPts val="216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altLang="zh-CN" dirty="0"/>
              <a:t>Find other novelty.</a:t>
            </a:r>
          </a:p>
          <a:p>
            <a:pPr marL="342900" indent="-342900">
              <a:lnSpc>
                <a:spcPts val="216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altLang="zh-CN" dirty="0"/>
              <a:t>…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8.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TODO-List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8805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Score-based point cloud denoising</a:t>
            </a:r>
            <a:endParaRPr lang="zh-CN" altLang="en-US" sz="24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8D2970-1789-588B-C56F-8117BD41F494}"/>
              </a:ext>
            </a:extLst>
          </p:cNvPr>
          <p:cNvSpPr txBox="1"/>
          <p:nvPr/>
        </p:nvSpPr>
        <p:spPr>
          <a:xfrm>
            <a:off x="844730" y="1541413"/>
            <a:ext cx="1018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Score-based models keep more detailed of point cloud at low noise.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1.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Inspiration of Project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620BED0-71A1-6013-B432-4784540CA6B0}"/>
              </a:ext>
            </a:extLst>
          </p:cNvPr>
          <p:cNvSpPr txBox="1"/>
          <p:nvPr/>
        </p:nvSpPr>
        <p:spPr>
          <a:xfrm>
            <a:off x="612864" y="6126481"/>
            <a:ext cx="6080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Luo, </a:t>
            </a:r>
            <a:r>
              <a:rPr lang="en-US" altLang="zh-CN" sz="1200" b="0" i="0" dirty="0" err="1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Shitong</a:t>
            </a:r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, and Wei Hu. "Score-based point cloud denoising." Proceedings of the IEEE/CVF International Conference on Computer Vision. 2021.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08C016E-90EA-EA5C-49E8-AD70E4166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631" y="2846229"/>
            <a:ext cx="3901778" cy="192040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624B19C-20C0-68D5-CFB3-6A772B426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8" y="3227262"/>
            <a:ext cx="3871295" cy="153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02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About multivariate normal distribution</a:t>
            </a:r>
            <a:endParaRPr lang="zh-CN" altLang="en-US" sz="24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8D2970-1789-588B-C56F-8117BD41F494}"/>
              </a:ext>
            </a:extLst>
          </p:cNvPr>
          <p:cNvSpPr txBox="1"/>
          <p:nvPr/>
        </p:nvSpPr>
        <p:spPr>
          <a:xfrm>
            <a:off x="844730" y="1541413"/>
            <a:ext cx="1018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Multi Normal Distribution: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1.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Inspiration of Project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B11A66-1D64-6699-2E4D-98F85CD85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9784" y="13067"/>
            <a:ext cx="11489469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1535A703-DF95-9FF1-CB7A-AB9ED94985B1}"/>
                  </a:ext>
                </a:extLst>
              </p:cNvPr>
              <p:cNvSpPr txBox="1"/>
              <p:nvPr/>
            </p:nvSpPr>
            <p:spPr>
              <a:xfrm>
                <a:off x="4125232" y="1389320"/>
                <a:ext cx="3941527" cy="6735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en-US" altLang="zh-CN" b="0" i="0" smtClean="0"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p>
                                <m:sSup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𝜋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p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>
                                      <a:latin typeface="Cambria Math" panose="02040503050406030204" pitchFamily="18" charset="0"/>
                                    </a:rPr>
                                    <m:t>Σ</m:t>
                                  </m:r>
                                </m:e>
                              </m:d>
                            </m:e>
                          </m:rad>
                        </m:den>
                      </m:f>
                      <m:sSup>
                        <m:s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b="0" i="0" smtClean="0">
                                      <a:latin typeface="Cambria Math" panose="02040503050406030204" pitchFamily="18" charset="0"/>
                                    </a:rPr>
                                    <m:t>Σ</m:t>
                                  </m:r>
                                </m:e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p>
                              </m:s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1535A703-DF95-9FF1-CB7A-AB9ED94985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25232" y="1389320"/>
                <a:ext cx="3941527" cy="673518"/>
              </a:xfrm>
              <a:prstGeom prst="rect">
                <a:avLst/>
              </a:prstGeom>
              <a:blipFill>
                <a:blip r:embed="rId3"/>
                <a:stretch>
                  <a:fillRect b="-90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2BDEA368-F465-1BA6-CE4A-35C1BBF593FD}"/>
                  </a:ext>
                </a:extLst>
              </p:cNvPr>
              <p:cNvSpPr txBox="1"/>
              <p:nvPr/>
            </p:nvSpPr>
            <p:spPr>
              <a:xfrm>
                <a:off x="934536" y="2607456"/>
                <a:ext cx="99770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altLang="zh-CN" b="0" dirty="0"/>
                  <a:t>If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</a:rPr>
                      <m:t>Σ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altLang="zh-CN" b="0" i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altLang="zh-CN" dirty="0"/>
                  <a:t>: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2BDEA368-F465-1BA6-CE4A-35C1BBF593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4536" y="2607456"/>
                <a:ext cx="997709" cy="276999"/>
              </a:xfrm>
              <a:prstGeom prst="rect">
                <a:avLst/>
              </a:prstGeom>
              <a:blipFill>
                <a:blip r:embed="rId4"/>
                <a:stretch>
                  <a:fillRect l="-14024" t="-28889" r="-12805" b="-511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BF16EC91-51F5-86BE-2A6E-D3D55228B501}"/>
                  </a:ext>
                </a:extLst>
              </p:cNvPr>
              <p:cNvSpPr txBox="1"/>
              <p:nvPr/>
            </p:nvSpPr>
            <p:spPr>
              <a:xfrm>
                <a:off x="4125232" y="2409928"/>
                <a:ext cx="3261597" cy="6814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altLang="zh-CN" b="0" i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 b="0" i="0" smtClean="0">
                              <a:latin typeface="Cambria Math" panose="02040503050406030204" pitchFamily="18" charset="0"/>
                            </a:rPr>
                            <m:t>I</m:t>
                          </m:r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p>
                                <m:sSup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𝜋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p>
                            </m:e>
                          </m:rad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den>
                      </m:f>
                      <m:sSup>
                        <m:s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BF16EC91-51F5-86BE-2A6E-D3D55228B5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25232" y="2409928"/>
                <a:ext cx="3261597" cy="68146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文本框 12">
            <a:extLst>
              <a:ext uri="{FF2B5EF4-FFF2-40B4-BE49-F238E27FC236}">
                <a16:creationId xmlns:a16="http://schemas.microsoft.com/office/drawing/2014/main" id="{BCD01F22-BFBF-5254-D4F7-575E3285E68B}"/>
              </a:ext>
            </a:extLst>
          </p:cNvPr>
          <p:cNvSpPr txBox="1"/>
          <p:nvPr/>
        </p:nvSpPr>
        <p:spPr>
          <a:xfrm>
            <a:off x="844730" y="3581166"/>
            <a:ext cx="1018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Associated Diffusion and Score-based models:</a:t>
            </a: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6CC57737-8E26-9FEA-55B3-A4756F756D32}"/>
              </a:ext>
            </a:extLst>
          </p:cNvPr>
          <p:cNvGrpSpPr/>
          <p:nvPr/>
        </p:nvGrpSpPr>
        <p:grpSpPr>
          <a:xfrm>
            <a:off x="3312050" y="4609725"/>
            <a:ext cx="4342167" cy="1608364"/>
            <a:chOff x="3312050" y="4609725"/>
            <a:chExt cx="4342167" cy="1608364"/>
          </a:xfrm>
        </p:grpSpPr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4AC60994-438D-5040-5349-AC934F0A41E1}"/>
                </a:ext>
              </a:extLst>
            </p:cNvPr>
            <p:cNvSpPr/>
            <p:nvPr/>
          </p:nvSpPr>
          <p:spPr>
            <a:xfrm>
              <a:off x="3635056" y="4896439"/>
              <a:ext cx="953020" cy="953020"/>
            </a:xfrm>
            <a:prstGeom prst="ellipse">
              <a:avLst/>
            </a:prstGeom>
            <a:gradFill flip="none" rotWithShape="1">
              <a:gsLst>
                <a:gs pos="0">
                  <a:srgbClr val="8FACFF"/>
                </a:gs>
                <a:gs pos="6700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 w="28575" cap="flat" cmpd="sng" algn="ctr">
              <a:noFill/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631DA650-AF83-7A54-560C-EEF9AFCDD00B}"/>
                </a:ext>
              </a:extLst>
            </p:cNvPr>
            <p:cNvGrpSpPr/>
            <p:nvPr/>
          </p:nvGrpSpPr>
          <p:grpSpPr>
            <a:xfrm>
              <a:off x="6042326" y="5496208"/>
              <a:ext cx="1611889" cy="329184"/>
              <a:chOff x="359664" y="4572000"/>
              <a:chExt cx="1920240" cy="329184"/>
            </a:xfrm>
          </p:grpSpPr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582915A2-56AE-CD0A-59CB-0CDCED02B31F}"/>
                  </a:ext>
                </a:extLst>
              </p:cNvPr>
              <p:cNvSpPr/>
              <p:nvPr/>
            </p:nvSpPr>
            <p:spPr>
              <a:xfrm>
                <a:off x="359664" y="4736592"/>
                <a:ext cx="1920240" cy="164592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D2157F22-B3E5-DE0E-A00E-8B4621A2057C}"/>
                  </a:ext>
                </a:extLst>
              </p:cNvPr>
              <p:cNvSpPr/>
              <p:nvPr/>
            </p:nvSpPr>
            <p:spPr>
              <a:xfrm rot="10800000">
                <a:off x="359664" y="4572000"/>
                <a:ext cx="1920240" cy="164592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36734BE4-319C-9CD8-54E7-7812881DADAD}"/>
                </a:ext>
              </a:extLst>
            </p:cNvPr>
            <p:cNvSpPr/>
            <p:nvPr/>
          </p:nvSpPr>
          <p:spPr>
            <a:xfrm>
              <a:off x="3312050" y="4609725"/>
              <a:ext cx="1611889" cy="1608364"/>
            </a:xfrm>
            <a:prstGeom prst="rect">
              <a:avLst/>
            </a:prstGeom>
            <a:noFill/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634DCED9-1B62-B315-E554-3218CF771198}"/>
                </a:ext>
              </a:extLst>
            </p:cNvPr>
            <p:cNvSpPr/>
            <p:nvPr/>
          </p:nvSpPr>
          <p:spPr>
            <a:xfrm>
              <a:off x="4077214" y="5331991"/>
              <a:ext cx="81559" cy="81916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0C72E152-8A91-B52F-9A6B-0AE66F3CC527}"/>
                </a:ext>
              </a:extLst>
            </p:cNvPr>
            <p:cNvSpPr/>
            <p:nvPr/>
          </p:nvSpPr>
          <p:spPr>
            <a:xfrm>
              <a:off x="3735361" y="5791097"/>
              <a:ext cx="81559" cy="8191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6D1CD5F8-E7C0-27F9-9A1C-77EC311B0F41}"/>
                </a:ext>
              </a:extLst>
            </p:cNvPr>
            <p:cNvSpPr/>
            <p:nvPr/>
          </p:nvSpPr>
          <p:spPr>
            <a:xfrm>
              <a:off x="3464851" y="5624678"/>
              <a:ext cx="81559" cy="8191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0C450B97-0BD1-93BF-4767-9AD0791976A3}"/>
                </a:ext>
              </a:extLst>
            </p:cNvPr>
            <p:cNvSpPr/>
            <p:nvPr/>
          </p:nvSpPr>
          <p:spPr>
            <a:xfrm>
              <a:off x="4506012" y="5700450"/>
              <a:ext cx="81559" cy="8191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2981B5C7-545A-58FA-899E-557D53E3246B}"/>
                </a:ext>
              </a:extLst>
            </p:cNvPr>
            <p:cNvSpPr/>
            <p:nvPr/>
          </p:nvSpPr>
          <p:spPr>
            <a:xfrm>
              <a:off x="3903872" y="5649538"/>
              <a:ext cx="81559" cy="8191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D0F40E10-A66E-CD87-DE22-33DCD68FA74D}"/>
                </a:ext>
              </a:extLst>
            </p:cNvPr>
            <p:cNvSpPr/>
            <p:nvPr/>
          </p:nvSpPr>
          <p:spPr>
            <a:xfrm>
              <a:off x="3598201" y="5413907"/>
              <a:ext cx="81559" cy="8191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AEEA51A7-8CC7-A5F8-30EA-17BA4CF1253F}"/>
                </a:ext>
              </a:extLst>
            </p:cNvPr>
            <p:cNvSpPr/>
            <p:nvPr/>
          </p:nvSpPr>
          <p:spPr>
            <a:xfrm>
              <a:off x="4270691" y="5460846"/>
              <a:ext cx="81559" cy="8191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E5083A24-C6AA-01A0-2F21-6E6C36DF698C}"/>
                </a:ext>
              </a:extLst>
            </p:cNvPr>
            <p:cNvSpPr/>
            <p:nvPr/>
          </p:nvSpPr>
          <p:spPr>
            <a:xfrm>
              <a:off x="3816920" y="5515819"/>
              <a:ext cx="81559" cy="8191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24EC2F7B-0006-A424-485F-B79AE730DC53}"/>
                </a:ext>
              </a:extLst>
            </p:cNvPr>
            <p:cNvSpPr/>
            <p:nvPr/>
          </p:nvSpPr>
          <p:spPr>
            <a:xfrm>
              <a:off x="3383292" y="5800193"/>
              <a:ext cx="81559" cy="8191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645518DB-A883-AFD2-8B1F-A82FEBC744EB}"/>
                </a:ext>
              </a:extLst>
            </p:cNvPr>
            <p:cNvSpPr/>
            <p:nvPr/>
          </p:nvSpPr>
          <p:spPr>
            <a:xfrm>
              <a:off x="4089431" y="5706847"/>
              <a:ext cx="81559" cy="8191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9EAF91BB-5D9B-FB5F-AA97-3105A0D6431A}"/>
                </a:ext>
              </a:extLst>
            </p:cNvPr>
            <p:cNvSpPr/>
            <p:nvPr/>
          </p:nvSpPr>
          <p:spPr>
            <a:xfrm>
              <a:off x="4647819" y="5505865"/>
              <a:ext cx="81559" cy="8191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62A87839-3050-8685-FDD6-86C0BF2F270A}"/>
                </a:ext>
              </a:extLst>
            </p:cNvPr>
            <p:cNvSpPr/>
            <p:nvPr/>
          </p:nvSpPr>
          <p:spPr>
            <a:xfrm>
              <a:off x="4766807" y="5772412"/>
              <a:ext cx="81559" cy="8191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98441D52-473E-853C-B62A-14527B143307}"/>
                </a:ext>
              </a:extLst>
            </p:cNvPr>
            <p:cNvSpPr/>
            <p:nvPr/>
          </p:nvSpPr>
          <p:spPr>
            <a:xfrm>
              <a:off x="6042328" y="4609725"/>
              <a:ext cx="1611889" cy="1608364"/>
            </a:xfrm>
            <a:prstGeom prst="rect">
              <a:avLst/>
            </a:prstGeom>
            <a:noFill/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37BB259C-E976-7E5D-F73F-DC5ECD7B781E}"/>
                </a:ext>
              </a:extLst>
            </p:cNvPr>
            <p:cNvSpPr/>
            <p:nvPr/>
          </p:nvSpPr>
          <p:spPr>
            <a:xfrm>
              <a:off x="6807492" y="5331991"/>
              <a:ext cx="81559" cy="81916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4690E253-9F7B-3EF3-2513-BA87EA75FE3D}"/>
                </a:ext>
              </a:extLst>
            </p:cNvPr>
            <p:cNvSpPr/>
            <p:nvPr/>
          </p:nvSpPr>
          <p:spPr>
            <a:xfrm>
              <a:off x="6465639" y="5791097"/>
              <a:ext cx="81559" cy="8191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DBA944FB-9C14-06A6-5CFF-F17B72D91D69}"/>
                </a:ext>
              </a:extLst>
            </p:cNvPr>
            <p:cNvSpPr/>
            <p:nvPr/>
          </p:nvSpPr>
          <p:spPr>
            <a:xfrm>
              <a:off x="6195129" y="5624678"/>
              <a:ext cx="81559" cy="8191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D74C73AE-A667-82CF-28CB-F7F774E3F355}"/>
                </a:ext>
              </a:extLst>
            </p:cNvPr>
            <p:cNvSpPr/>
            <p:nvPr/>
          </p:nvSpPr>
          <p:spPr>
            <a:xfrm>
              <a:off x="7236290" y="5700450"/>
              <a:ext cx="81559" cy="8191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608321DA-FED2-D58F-7CA3-6522CAD26DFF}"/>
                </a:ext>
              </a:extLst>
            </p:cNvPr>
            <p:cNvSpPr/>
            <p:nvPr/>
          </p:nvSpPr>
          <p:spPr>
            <a:xfrm>
              <a:off x="6634150" y="5649538"/>
              <a:ext cx="81559" cy="8191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50CF26D0-DAA2-E30F-5405-2BF9D5D7B8CB}"/>
                </a:ext>
              </a:extLst>
            </p:cNvPr>
            <p:cNvSpPr/>
            <p:nvPr/>
          </p:nvSpPr>
          <p:spPr>
            <a:xfrm>
              <a:off x="6328479" y="5413907"/>
              <a:ext cx="81559" cy="8191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CCD20BFB-3AA9-BFFE-CAB9-63C8D0B68D0F}"/>
                </a:ext>
              </a:extLst>
            </p:cNvPr>
            <p:cNvSpPr/>
            <p:nvPr/>
          </p:nvSpPr>
          <p:spPr>
            <a:xfrm>
              <a:off x="7000969" y="5460846"/>
              <a:ext cx="81559" cy="8191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A192345C-65D2-22D5-D376-07680B272644}"/>
                </a:ext>
              </a:extLst>
            </p:cNvPr>
            <p:cNvSpPr/>
            <p:nvPr/>
          </p:nvSpPr>
          <p:spPr>
            <a:xfrm>
              <a:off x="6547198" y="5515819"/>
              <a:ext cx="81559" cy="8191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32B0DBE1-3954-4AA3-C9EE-57719513FD6C}"/>
                </a:ext>
              </a:extLst>
            </p:cNvPr>
            <p:cNvSpPr/>
            <p:nvPr/>
          </p:nvSpPr>
          <p:spPr>
            <a:xfrm>
              <a:off x="6113570" y="5800193"/>
              <a:ext cx="81559" cy="8191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A05680BD-A4C1-6F3D-4925-575279EF064B}"/>
                </a:ext>
              </a:extLst>
            </p:cNvPr>
            <p:cNvSpPr/>
            <p:nvPr/>
          </p:nvSpPr>
          <p:spPr>
            <a:xfrm>
              <a:off x="6819709" y="5706847"/>
              <a:ext cx="81559" cy="8191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DF79BBA8-7B67-4737-B5E0-23A5FF1ABE5E}"/>
                </a:ext>
              </a:extLst>
            </p:cNvPr>
            <p:cNvSpPr/>
            <p:nvPr/>
          </p:nvSpPr>
          <p:spPr>
            <a:xfrm>
              <a:off x="7378097" y="5505865"/>
              <a:ext cx="81559" cy="8191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34157C15-0305-8C87-93D7-384ED53348C6}"/>
                </a:ext>
              </a:extLst>
            </p:cNvPr>
            <p:cNvSpPr/>
            <p:nvPr/>
          </p:nvSpPr>
          <p:spPr>
            <a:xfrm>
              <a:off x="7497085" y="5772412"/>
              <a:ext cx="81559" cy="8191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B07494B0-97C2-B00F-C4E7-387F2140526F}"/>
                </a:ext>
              </a:extLst>
            </p:cNvPr>
            <p:cNvSpPr/>
            <p:nvPr/>
          </p:nvSpPr>
          <p:spPr>
            <a:xfrm>
              <a:off x="3638980" y="4901308"/>
              <a:ext cx="953020" cy="953020"/>
            </a:xfrm>
            <a:prstGeom prst="ellipse">
              <a:avLst/>
            </a:prstGeom>
            <a:noFill/>
            <a:ln w="28575" cap="flat" cmpd="sng" algn="ctr">
              <a:solidFill>
                <a:schemeClr val="accent6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46" name="直接箭头连接符 45">
              <a:extLst>
                <a:ext uri="{FF2B5EF4-FFF2-40B4-BE49-F238E27FC236}">
                  <a16:creationId xmlns:a16="http://schemas.microsoft.com/office/drawing/2014/main" id="{E1C9C019-65C0-0AB4-A3BC-16C916755BD7}"/>
                </a:ext>
              </a:extLst>
            </p:cNvPr>
            <p:cNvCxnSpPr>
              <a:cxnSpLocks/>
              <a:endCxn id="42" idx="0"/>
            </p:cNvCxnSpPr>
            <p:nvPr/>
          </p:nvCxnSpPr>
          <p:spPr>
            <a:xfrm>
              <a:off x="6848270" y="5414575"/>
              <a:ext cx="1" cy="246225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文本框 48">
                  <a:extLst>
                    <a:ext uri="{FF2B5EF4-FFF2-40B4-BE49-F238E27FC236}">
                      <a16:creationId xmlns:a16="http://schemas.microsoft.com/office/drawing/2014/main" id="{89B3C096-56E1-4079-6EB5-63D04B774D60}"/>
                    </a:ext>
                  </a:extLst>
                </p:cNvPr>
                <p:cNvSpPr txBox="1"/>
                <p:nvPr/>
              </p:nvSpPr>
              <p:spPr>
                <a:xfrm>
                  <a:off x="5270719" y="5155784"/>
                  <a:ext cx="537006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3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⇔</m:t>
                        </m:r>
                      </m:oMath>
                    </m:oMathPara>
                  </a14:m>
                  <a:endParaRPr lang="zh-CN" altLang="en-US" sz="3200" b="1" dirty="0"/>
                </a:p>
              </p:txBody>
            </p:sp>
          </mc:Choice>
          <mc:Fallback xmlns="">
            <p:sp>
              <p:nvSpPr>
                <p:cNvPr id="49" name="文本框 48">
                  <a:extLst>
                    <a:ext uri="{FF2B5EF4-FFF2-40B4-BE49-F238E27FC236}">
                      <a16:creationId xmlns:a16="http://schemas.microsoft.com/office/drawing/2014/main" id="{89B3C096-56E1-4079-6EB5-63D04B774D6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70719" y="5155784"/>
                  <a:ext cx="537006" cy="492443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文本框 51">
                <a:extLst>
                  <a:ext uri="{FF2B5EF4-FFF2-40B4-BE49-F238E27FC236}">
                    <a16:creationId xmlns:a16="http://schemas.microsoft.com/office/drawing/2014/main" id="{A9A35265-6CEA-0A08-7E29-6D52D05C8566}"/>
                  </a:ext>
                </a:extLst>
              </p:cNvPr>
              <p:cNvSpPr txBox="1"/>
              <p:nvPr/>
            </p:nvSpPr>
            <p:spPr>
              <a:xfrm>
                <a:off x="2861623" y="4163970"/>
                <a:ext cx="250773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b="0" dirty="0"/>
                  <a:t>Learning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zh-CN" altLang="en-US" b="0" i="1" smtClean="0">
                        <a:latin typeface="Cambria Math" panose="02040503050406030204" pitchFamily="18" charset="0"/>
                      </a:rPr>
                      <m:t>𝒩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(0,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2" name="文本框 51">
                <a:extLst>
                  <a:ext uri="{FF2B5EF4-FFF2-40B4-BE49-F238E27FC236}">
                    <a16:creationId xmlns:a16="http://schemas.microsoft.com/office/drawing/2014/main" id="{A9A35265-6CEA-0A08-7E29-6D52D05C85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61623" y="4163970"/>
                <a:ext cx="2507738" cy="276999"/>
              </a:xfrm>
              <a:prstGeom prst="rect">
                <a:avLst/>
              </a:prstGeom>
              <a:blipFill>
                <a:blip r:embed="rId7"/>
                <a:stretch>
                  <a:fillRect l="-3641" t="-28261" r="-2670" b="-5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文本框 52">
                <a:extLst>
                  <a:ext uri="{FF2B5EF4-FFF2-40B4-BE49-F238E27FC236}">
                    <a16:creationId xmlns:a16="http://schemas.microsoft.com/office/drawing/2014/main" id="{86C1FF64-BF95-9A82-14BC-354FFAC5AE0B}"/>
                  </a:ext>
                </a:extLst>
              </p:cNvPr>
              <p:cNvSpPr txBox="1"/>
              <p:nvPr/>
            </p:nvSpPr>
            <p:spPr>
              <a:xfrm>
                <a:off x="5661954" y="4141960"/>
                <a:ext cx="2291076" cy="31079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b="0" dirty="0"/>
                  <a:t>Learning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⃑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zh-CN" altLang="en-US" i="1">
                        <a:latin typeface="Cambria Math" panose="02040503050406030204" pitchFamily="18" charset="0"/>
                      </a:rPr>
                      <m:t>𝒩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(0,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3" name="文本框 52">
                <a:extLst>
                  <a:ext uri="{FF2B5EF4-FFF2-40B4-BE49-F238E27FC236}">
                    <a16:creationId xmlns:a16="http://schemas.microsoft.com/office/drawing/2014/main" id="{86C1FF64-BF95-9A82-14BC-354FFAC5AE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1954" y="4141960"/>
                <a:ext cx="2291076" cy="310791"/>
              </a:xfrm>
              <a:prstGeom prst="rect">
                <a:avLst/>
              </a:prstGeom>
              <a:blipFill>
                <a:blip r:embed="rId8"/>
                <a:stretch>
                  <a:fillRect l="-5851" t="-21569" r="-4787" b="-470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id="{1CF1C8B9-982D-0B2D-96B2-0B302B3772B0}"/>
                  </a:ext>
                </a:extLst>
              </p:cNvPr>
              <p:cNvSpPr txBox="1"/>
              <p:nvPr/>
            </p:nvSpPr>
            <p:spPr>
              <a:xfrm>
                <a:off x="5311663" y="4182440"/>
                <a:ext cx="30136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⇔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id="{1CF1C8B9-982D-0B2D-96B2-0B302B3772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1663" y="4182440"/>
                <a:ext cx="301365" cy="276999"/>
              </a:xfrm>
              <a:prstGeom prst="rect">
                <a:avLst/>
              </a:prstGeom>
              <a:blipFill>
                <a:blip r:embed="rId9"/>
                <a:stretch>
                  <a:fillRect l="-12000" r="-12000" b="-217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6530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Score-Based Diffusion Point Cloud Denoising</a:t>
            </a:r>
            <a:endParaRPr lang="zh-CN" altLang="en-US" sz="24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8D2970-1789-588B-C56F-8117BD41F494}"/>
              </a:ext>
            </a:extLst>
          </p:cNvPr>
          <p:cNvSpPr txBox="1"/>
          <p:nvPr/>
        </p:nvSpPr>
        <p:spPr>
          <a:xfrm>
            <a:off x="844730" y="1476103"/>
            <a:ext cx="10189030" cy="2853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Point cloud denoising is a classical problem. When sampling a point cloud on an object, the results are unavoidably affected by noise.</a:t>
            </a:r>
          </a:p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Users prefer to use the tools at low learning cost, i.e. input the noisy point cloud and output a clean point cloud directly. Deep learning is an effective method.</a:t>
            </a:r>
          </a:p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Both Diffusion model and Score-Based model are successful in image denoising. </a:t>
            </a:r>
          </a:p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Score-based is proven to be effective in point cloud denoising. With the suitable constraints, Score-based can keep more details of low-noise point cloud.</a:t>
            </a:r>
          </a:p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Diffusion models allow efficient processing of details in the image domain. 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2.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Introduction of Project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C414F80-F68A-DF28-C7D2-71187E276A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7960" y="4372247"/>
            <a:ext cx="6696075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892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Score-Based Diffusion Point Cloud Denoising, SBD</a:t>
            </a:r>
            <a:endParaRPr lang="zh-CN" altLang="en-US" sz="24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8D2970-1789-588B-C56F-8117BD41F494}"/>
              </a:ext>
            </a:extLst>
          </p:cNvPr>
          <p:cNvSpPr txBox="1"/>
          <p:nvPr/>
        </p:nvSpPr>
        <p:spPr>
          <a:xfrm>
            <a:off x="844730" y="2860762"/>
            <a:ext cx="10189030" cy="2827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160"/>
              </a:lnSpc>
              <a:spcAft>
                <a:spcPts val="1000"/>
              </a:spcAft>
            </a:pPr>
            <a:r>
              <a:rPr lang="en-US" altLang="zh-CN" dirty="0"/>
              <a:t>Novelty:</a:t>
            </a:r>
          </a:p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Point cloud denoising for different levels of noise.</a:t>
            </a:r>
          </a:p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Keeping details for low-noise point cloud.</a:t>
            </a:r>
          </a:p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Fill the gap of Diffusion in point cloud denoising.</a:t>
            </a:r>
          </a:p>
          <a:p>
            <a:pPr>
              <a:lnSpc>
                <a:spcPts val="2160"/>
              </a:lnSpc>
              <a:spcAft>
                <a:spcPts val="1000"/>
              </a:spcAft>
            </a:pPr>
            <a:r>
              <a:rPr lang="en-US" altLang="zh-CN" dirty="0"/>
              <a:t>Challenge:</a:t>
            </a:r>
          </a:p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A relationship between Score-based models and Gaussian noise should be defined.</a:t>
            </a:r>
          </a:p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A Diffusion sampling method that can output high-detail point cloud should be designed.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2.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Introduction of Project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5B5A458-6F41-9564-54CC-8182BC6D1436}"/>
              </a:ext>
            </a:extLst>
          </p:cNvPr>
          <p:cNvSpPr txBox="1"/>
          <p:nvPr/>
        </p:nvSpPr>
        <p:spPr>
          <a:xfrm>
            <a:off x="612864" y="6126481"/>
            <a:ext cx="6080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Image Ref: Luo, </a:t>
            </a:r>
            <a:r>
              <a:rPr lang="en-US" altLang="zh-CN" sz="1200" b="0" i="0" dirty="0" err="1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Shitong</a:t>
            </a:r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, and Wei Hu. "Score-based point cloud denoising." Proceedings of the IEEE/CVF International Conference on Computer Vision. 2021.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31D47AC0-D52D-2D9D-2E59-F8C00EF45523}"/>
              </a:ext>
            </a:extLst>
          </p:cNvPr>
          <p:cNvGrpSpPr/>
          <p:nvPr/>
        </p:nvGrpSpPr>
        <p:grpSpPr>
          <a:xfrm>
            <a:off x="2949702" y="1508925"/>
            <a:ext cx="6292595" cy="927464"/>
            <a:chOff x="2808872" y="1565132"/>
            <a:chExt cx="6292595" cy="92746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88EE2BA3-7892-54EF-14FC-2992A2004F43}"/>
                </a:ext>
              </a:extLst>
            </p:cNvPr>
            <p:cNvSpPr/>
            <p:nvPr/>
          </p:nvSpPr>
          <p:spPr>
            <a:xfrm>
              <a:off x="2808872" y="1565133"/>
              <a:ext cx="1737360" cy="927463"/>
            </a:xfrm>
            <a:prstGeom prst="roundRect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Noise</a:t>
              </a:r>
            </a:p>
            <a:p>
              <a:pPr algn="ctr"/>
              <a:r>
                <a:rPr lang="en-US" altLang="zh-CN" dirty="0"/>
                <a:t>Point Cloud</a:t>
              </a:r>
              <a:endParaRPr lang="zh-CN" altLang="en-US" dirty="0"/>
            </a:p>
          </p:txBody>
        </p:sp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2A87C5A7-707D-F779-7052-4363C330D509}"/>
                </a:ext>
              </a:extLst>
            </p:cNvPr>
            <p:cNvSpPr/>
            <p:nvPr/>
          </p:nvSpPr>
          <p:spPr>
            <a:xfrm>
              <a:off x="7364107" y="1565132"/>
              <a:ext cx="1737360" cy="927463"/>
            </a:xfrm>
            <a:prstGeom prst="round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Clear</a:t>
              </a:r>
            </a:p>
            <a:p>
              <a:pPr algn="ctr"/>
              <a:r>
                <a:rPr lang="en-US" altLang="zh-CN" dirty="0"/>
                <a:t>Point Cloud</a:t>
              </a:r>
              <a:endParaRPr lang="zh-CN" altLang="en-US" dirty="0"/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55E7218C-890C-4B3E-7E0E-62237F9B8466}"/>
                </a:ext>
              </a:extLst>
            </p:cNvPr>
            <p:cNvSpPr/>
            <p:nvPr/>
          </p:nvSpPr>
          <p:spPr>
            <a:xfrm>
              <a:off x="5553346" y="1565133"/>
              <a:ext cx="771797" cy="927463"/>
            </a:xfrm>
            <a:prstGeom prst="roundRect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SBD</a:t>
              </a:r>
              <a:endParaRPr lang="zh-CN" altLang="en-US" dirty="0"/>
            </a:p>
          </p:txBody>
        </p:sp>
        <p:sp>
          <p:nvSpPr>
            <p:cNvPr id="10" name="箭头: 右 9">
              <a:extLst>
                <a:ext uri="{FF2B5EF4-FFF2-40B4-BE49-F238E27FC236}">
                  <a16:creationId xmlns:a16="http://schemas.microsoft.com/office/drawing/2014/main" id="{661234D1-B5D5-85D6-F271-22DDDE826172}"/>
                </a:ext>
              </a:extLst>
            </p:cNvPr>
            <p:cNvSpPr/>
            <p:nvPr/>
          </p:nvSpPr>
          <p:spPr>
            <a:xfrm>
              <a:off x="4635043" y="1948957"/>
              <a:ext cx="829492" cy="159814"/>
            </a:xfrm>
            <a:prstGeom prst="rightArrow">
              <a:avLst>
                <a:gd name="adj1" fmla="val 50000"/>
                <a:gd name="adj2" fmla="val 82082"/>
              </a:avLst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169B4D8C-608E-AC93-3B8F-E71F1CEFD204}"/>
                </a:ext>
              </a:extLst>
            </p:cNvPr>
            <p:cNvSpPr txBox="1"/>
            <p:nvPr/>
          </p:nvSpPr>
          <p:spPr>
            <a:xfrm>
              <a:off x="4698571" y="1565133"/>
              <a:ext cx="7024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Input</a:t>
              </a:r>
              <a:endParaRPr lang="zh-CN" altLang="en-US" dirty="0"/>
            </a:p>
          </p:txBody>
        </p:sp>
        <p:sp>
          <p:nvSpPr>
            <p:cNvPr id="12" name="箭头: 右 11">
              <a:extLst>
                <a:ext uri="{FF2B5EF4-FFF2-40B4-BE49-F238E27FC236}">
                  <a16:creationId xmlns:a16="http://schemas.microsoft.com/office/drawing/2014/main" id="{50A30DB2-1C38-6F1D-1402-30EC9AFA11B7}"/>
                </a:ext>
              </a:extLst>
            </p:cNvPr>
            <p:cNvSpPr/>
            <p:nvPr/>
          </p:nvSpPr>
          <p:spPr>
            <a:xfrm>
              <a:off x="6413954" y="1948957"/>
              <a:ext cx="829492" cy="159814"/>
            </a:xfrm>
            <a:prstGeom prst="rightArrow">
              <a:avLst>
                <a:gd name="adj1" fmla="val 50000"/>
                <a:gd name="adj2" fmla="val 82082"/>
              </a:avLst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0C77D690-0BEA-4F67-8D64-C8FC7AD8958C}"/>
                </a:ext>
              </a:extLst>
            </p:cNvPr>
            <p:cNvSpPr txBox="1"/>
            <p:nvPr/>
          </p:nvSpPr>
          <p:spPr>
            <a:xfrm>
              <a:off x="6382103" y="1579625"/>
              <a:ext cx="8931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Output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64932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Point Clean Net</a:t>
            </a:r>
            <a:endParaRPr lang="zh-CN" altLang="en-US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8D2970-1789-588B-C56F-8117BD41F494}"/>
                  </a:ext>
                </a:extLst>
              </p:cNvPr>
              <p:cNvSpPr txBox="1"/>
              <p:nvPr/>
            </p:nvSpPr>
            <p:spPr>
              <a:xfrm>
                <a:off x="844730" y="1476103"/>
                <a:ext cx="4876801" cy="25713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dirty="0"/>
                  <a:t>Learning to </a:t>
                </a:r>
                <a:r>
                  <a:rPr lang="en-US" altLang="zh-CN" b="1" dirty="0"/>
                  <a:t>denoise</a:t>
                </a:r>
                <a:r>
                  <a:rPr lang="en-US" altLang="zh-CN" dirty="0"/>
                  <a:t> and </a:t>
                </a:r>
                <a:r>
                  <a:rPr lang="en-US" altLang="zh-CN" b="1" dirty="0"/>
                  <a:t>remove outliers </a:t>
                </a:r>
                <a:r>
                  <a:rPr lang="en-US" altLang="zh-CN" dirty="0"/>
                  <a:t>from dense point clouds.</a:t>
                </a:r>
              </a:p>
              <a:p>
                <a:pPr marL="285750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dirty="0"/>
                  <a:t>The denoising process has two steps: </a:t>
                </a:r>
              </a:p>
              <a:p>
                <a:pPr marL="800100" lvl="1" indent="-342900">
                  <a:lnSpc>
                    <a:spcPts val="2160"/>
                  </a:lnSpc>
                  <a:spcAft>
                    <a:spcPts val="1000"/>
                  </a:spcAft>
                  <a:buFont typeface="+mj-lt"/>
                  <a:buAutoNum type="arabicPeriod"/>
                </a:pPr>
                <a:r>
                  <a:rPr lang="en-US" altLang="zh-CN" dirty="0"/>
                  <a:t>remove the outlier set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𝕆</m:t>
                        </m:r>
                      </m:e>
                    </m:acc>
                  </m:oMath>
                </a14:m>
                <a:r>
                  <a:rPr lang="en-US" altLang="zh-CN" dirty="0">
                    <a:latin typeface="Cambria Math" panose="02040503050406030204" pitchFamily="18" charset="0"/>
                  </a:rPr>
                  <a:t>;</a:t>
                </a:r>
                <a:endParaRPr lang="en-US" altLang="zh-CN" dirty="0"/>
              </a:p>
              <a:p>
                <a:pPr marL="800100" lvl="1" indent="-342900">
                  <a:lnSpc>
                    <a:spcPts val="2160"/>
                  </a:lnSpc>
                  <a:spcAft>
                    <a:spcPts val="1000"/>
                  </a:spcAft>
                  <a:buFont typeface="+mj-lt"/>
                  <a:buAutoNum type="arabicPeriod"/>
                </a:pPr>
                <a:r>
                  <a:rPr lang="en-US" altLang="zh-CN" dirty="0"/>
                  <a:t>calculate the offset of the noise.</a:t>
                </a:r>
              </a:p>
              <a:p>
                <a:pPr marL="285750" indent="-285750">
                  <a:lnSpc>
                    <a:spcPts val="2160"/>
                  </a:lnSpc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dirty="0"/>
                  <a:t>Using </a:t>
                </a:r>
                <a:r>
                  <a:rPr lang="en-US" altLang="zh-CN" b="1" dirty="0" err="1"/>
                  <a:t>PCPNet</a:t>
                </a:r>
                <a:r>
                  <a:rPr lang="en-US" altLang="zh-CN" b="1" dirty="0"/>
                  <a:t> only </a:t>
                </a:r>
                <a:r>
                  <a:rPr lang="en-US" altLang="zh-CN" dirty="0"/>
                  <a:t>to classify outliers and calculate noise offsets separately.</a:t>
                </a: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8D2970-1789-588B-C56F-8117BD41F4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730" y="1476103"/>
                <a:ext cx="4876801" cy="2571345"/>
              </a:xfrm>
              <a:prstGeom prst="rect">
                <a:avLst/>
              </a:prstGeom>
              <a:blipFill>
                <a:blip r:embed="rId3"/>
                <a:stretch>
                  <a:fillRect l="-875" t="-1422" b="-284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3.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Existing Works (Point Cloud Denoising)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5B5A458-6F41-9564-54CC-8182BC6D1436}"/>
              </a:ext>
            </a:extLst>
          </p:cNvPr>
          <p:cNvSpPr txBox="1"/>
          <p:nvPr/>
        </p:nvSpPr>
        <p:spPr>
          <a:xfrm>
            <a:off x="612864" y="6126481"/>
            <a:ext cx="6080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0" i="0" dirty="0" err="1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Rakotosaona</a:t>
            </a:r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, Marie‐Julie, et al. "</a:t>
            </a:r>
            <a:r>
              <a:rPr lang="en-US" altLang="zh-CN" sz="1200" b="0" i="0" dirty="0" err="1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Pointcleannet</a:t>
            </a:r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: Learning to denoise and remove outliers from dense point clouds." Computer Graphics Forum. Vol. 39. No. 1. 2020.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067152C-5E7D-AF9A-D102-64C11D4FC6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4184" y="3133703"/>
            <a:ext cx="5954949" cy="281229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B074C26-6481-D54F-2F54-9C4C9B72C3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7936" y="1474042"/>
            <a:ext cx="5485310" cy="14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932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Patch-based </a:t>
            </a:r>
            <a:r>
              <a:rPr lang="en-US" altLang="zh-CN" sz="2400" b="1" dirty="0" err="1"/>
              <a:t>Upsampling</a:t>
            </a:r>
            <a:r>
              <a:rPr lang="en-US" altLang="zh-CN" sz="2400" b="1" dirty="0"/>
              <a:t> Denoising</a:t>
            </a:r>
            <a:endParaRPr lang="zh-CN" altLang="en-US" sz="24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8D2970-1789-588B-C56F-8117BD41F494}"/>
              </a:ext>
            </a:extLst>
          </p:cNvPr>
          <p:cNvSpPr txBox="1"/>
          <p:nvPr/>
        </p:nvSpPr>
        <p:spPr>
          <a:xfrm>
            <a:off x="844730" y="1476103"/>
            <a:ext cx="4876801" cy="13402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An </a:t>
            </a:r>
            <a:r>
              <a:rPr lang="en-US" altLang="zh-CN" b="1" dirty="0" err="1"/>
              <a:t>upsampling</a:t>
            </a:r>
            <a:r>
              <a:rPr lang="en-US" altLang="zh-CN" b="1" dirty="0"/>
              <a:t> method </a:t>
            </a:r>
            <a:r>
              <a:rPr lang="en-US" altLang="zh-CN" dirty="0"/>
              <a:t>that can be used to achieve point cloud denoising. </a:t>
            </a:r>
          </a:p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Input a noisy point cloud,</a:t>
            </a:r>
            <a:r>
              <a:rPr lang="zh-CN" altLang="en-US" dirty="0"/>
              <a:t> </a:t>
            </a:r>
            <a:r>
              <a:rPr lang="en-US" altLang="zh-CN" dirty="0"/>
              <a:t>output</a:t>
            </a:r>
            <a:r>
              <a:rPr lang="zh-CN" altLang="en-US" dirty="0"/>
              <a:t> </a:t>
            </a:r>
            <a:r>
              <a:rPr lang="en-US" altLang="zh-CN" dirty="0"/>
              <a:t>a clear dense point cloud with high-detail.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3.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Existing Works (Point Cloud Denoising)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5B5A458-6F41-9564-54CC-8182BC6D1436}"/>
              </a:ext>
            </a:extLst>
          </p:cNvPr>
          <p:cNvSpPr txBox="1"/>
          <p:nvPr/>
        </p:nvSpPr>
        <p:spPr>
          <a:xfrm>
            <a:off x="612864" y="6126481"/>
            <a:ext cx="6080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0" i="0" dirty="0" err="1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Yifan</a:t>
            </a:r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, Wang, et al. "Patch-based progressive 3d point set </a:t>
            </a:r>
            <a:r>
              <a:rPr lang="en-US" altLang="zh-CN" sz="1200" b="0" i="0" dirty="0" err="1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upsampling</a:t>
            </a:r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." Proceedings of the IEEE/CVF Conference on Computer Vision and Pattern Recognition. 2019.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038AC94-B19A-4DD4-A9F7-861A1AE37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1531" y="1507713"/>
            <a:ext cx="5615409" cy="114953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5671E08-6FBF-4972-D8D0-E44AB47BB8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3244" y="4746305"/>
            <a:ext cx="7985674" cy="117622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8FFB42F-91AB-7867-22B1-703D5DD68C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9809" y="2652900"/>
            <a:ext cx="2394589" cy="2143659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1A9A2F5B-1171-5A81-6203-D1F7BB528C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72450" y="2673757"/>
            <a:ext cx="2293819" cy="2179509"/>
          </a:xfrm>
          <a:prstGeom prst="rect">
            <a:avLst/>
          </a:prstGeom>
        </p:spPr>
      </p:pic>
      <p:sp>
        <p:nvSpPr>
          <p:cNvPr id="16" name="箭头: 右 15">
            <a:extLst>
              <a:ext uri="{FF2B5EF4-FFF2-40B4-BE49-F238E27FC236}">
                <a16:creationId xmlns:a16="http://schemas.microsoft.com/office/drawing/2014/main" id="{1252A31D-BAC5-31B6-C975-B3E5BCA20A9D}"/>
              </a:ext>
            </a:extLst>
          </p:cNvPr>
          <p:cNvSpPr/>
          <p:nvPr/>
        </p:nvSpPr>
        <p:spPr>
          <a:xfrm>
            <a:off x="7974398" y="3517266"/>
            <a:ext cx="646612" cy="633549"/>
          </a:xfrm>
          <a:prstGeom prst="rightArrow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615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9400AE-0744-28EF-7414-C6AAFE396ED6}"/>
              </a:ext>
            </a:extLst>
          </p:cNvPr>
          <p:cNvSpPr txBox="1"/>
          <p:nvPr/>
        </p:nvSpPr>
        <p:spPr>
          <a:xfrm>
            <a:off x="612864" y="581297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Total Denoising</a:t>
            </a:r>
            <a:endParaRPr lang="zh-CN" altLang="en-US" sz="24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8D2970-1789-588B-C56F-8117BD41F494}"/>
              </a:ext>
            </a:extLst>
          </p:cNvPr>
          <p:cNvSpPr txBox="1"/>
          <p:nvPr/>
        </p:nvSpPr>
        <p:spPr>
          <a:xfrm>
            <a:off x="844730" y="1476103"/>
            <a:ext cx="4876801" cy="1622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Introducing a </a:t>
            </a:r>
            <a:r>
              <a:rPr lang="en-US" altLang="zh-CN" b="1" dirty="0"/>
              <a:t>priori distribution term </a:t>
            </a:r>
            <a:r>
              <a:rPr lang="en-US" altLang="zh-CN" dirty="0"/>
              <a:t>to fit the 3D point cloud manifold for </a:t>
            </a:r>
            <a:r>
              <a:rPr lang="en-US" altLang="zh-CN" b="1" dirty="0"/>
              <a:t>unsupervised denoising</a:t>
            </a:r>
            <a:r>
              <a:rPr lang="en-US" altLang="zh-CN" dirty="0"/>
              <a:t>.</a:t>
            </a:r>
          </a:p>
          <a:p>
            <a:pPr marL="285750" indent="-285750">
              <a:lnSpc>
                <a:spcPts val="216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Multi-level denoising with multiple neighborhood sizes.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C3F630C-3178-F3A6-35E8-F1C57DF0BD79}"/>
              </a:ext>
            </a:extLst>
          </p:cNvPr>
          <p:cNvSpPr txBox="1"/>
          <p:nvPr/>
        </p:nvSpPr>
        <p:spPr>
          <a:xfrm>
            <a:off x="0" y="0"/>
            <a:ext cx="1096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85000"/>
                  </a:schemeClr>
                </a:solidFill>
              </a:rPr>
              <a:t>3. </a:t>
            </a: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</a:rPr>
              <a:t>Existing Works (Point Cloud Denoising)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5B5A458-6F41-9564-54CC-8182BC6D1436}"/>
              </a:ext>
            </a:extLst>
          </p:cNvPr>
          <p:cNvSpPr txBox="1"/>
          <p:nvPr/>
        </p:nvSpPr>
        <p:spPr>
          <a:xfrm>
            <a:off x="612864" y="6126481"/>
            <a:ext cx="6080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0" i="0" dirty="0" err="1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Hermosilla</a:t>
            </a:r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, Pedro, Tobias </a:t>
            </a:r>
            <a:r>
              <a:rPr lang="en-US" altLang="zh-CN" sz="1200" b="0" i="0" dirty="0" err="1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Ritschel</a:t>
            </a:r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, and Timo </a:t>
            </a:r>
            <a:r>
              <a:rPr lang="en-US" altLang="zh-CN" sz="1200" b="0" i="0" dirty="0" err="1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Ropinski</a:t>
            </a:r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. "Total denoising: Unsupervised learning of 3d point cloud cleaning." Proceedings of the IEEE/CVF international conference on computer vision. 2019.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56CABF99-0932-84E3-92C9-A53532CE5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8439" y="1042962"/>
            <a:ext cx="3202919" cy="144747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941FEF3B-38C0-F5B2-D6AD-B46BBA9843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602" y="2761775"/>
            <a:ext cx="4657695" cy="11023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7D18D5D4-35D8-7DA0-158E-BECA275F14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1465" y="4193491"/>
            <a:ext cx="3155968" cy="144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268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749</TotalTime>
  <Words>1505</Words>
  <Application>Microsoft Office PowerPoint</Application>
  <PresentationFormat>宽屏</PresentationFormat>
  <Paragraphs>157</Paragraphs>
  <Slides>24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9" baseType="lpstr">
      <vt:lpstr>等线</vt:lpstr>
      <vt:lpstr>等线 Light</vt:lpstr>
      <vt:lpstr>Arial</vt:lpstr>
      <vt:lpstr>Cambria Math</vt:lpstr>
      <vt:lpstr>Office 主题​​</vt:lpstr>
      <vt:lpstr>Scored-Based Diffusion Models for          Detail-Preserving Point Cloud Denoising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Scored-Based Diffusion for          Detail-Preserving Point Cloud Denoising</dc:title>
  <dc:creator>Eia Dyllan</dc:creator>
  <cp:lastModifiedBy>Eia Dyllan</cp:lastModifiedBy>
  <cp:revision>15</cp:revision>
  <dcterms:created xsi:type="dcterms:W3CDTF">2023-01-13T06:39:23Z</dcterms:created>
  <dcterms:modified xsi:type="dcterms:W3CDTF">2023-01-15T09:18:03Z</dcterms:modified>
</cp:coreProperties>
</file>

<file path=docProps/thumbnail.jpeg>
</file>